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68" r:id="rId2"/>
    <p:sldId id="269" r:id="rId3"/>
    <p:sldId id="272" r:id="rId4"/>
    <p:sldId id="271" r:id="rId5"/>
    <p:sldId id="256" r:id="rId6"/>
    <p:sldId id="263" r:id="rId7"/>
    <p:sldId id="267" r:id="rId8"/>
    <p:sldId id="257" r:id="rId9"/>
    <p:sldId id="279" r:id="rId10"/>
    <p:sldId id="258" r:id="rId11"/>
    <p:sldId id="270" r:id="rId12"/>
    <p:sldId id="264" r:id="rId13"/>
    <p:sldId id="265" r:id="rId14"/>
    <p:sldId id="280" r:id="rId15"/>
    <p:sldId id="278" r:id="rId16"/>
    <p:sldId id="274" r:id="rId17"/>
    <p:sldId id="275" r:id="rId18"/>
    <p:sldId id="276" r:id="rId19"/>
    <p:sldId id="273" r:id="rId20"/>
    <p:sldId id="277" r:id="rId21"/>
    <p:sldId id="281" r:id="rId22"/>
    <p:sldId id="282" r:id="rId23"/>
    <p:sldId id="283" r:id="rId24"/>
    <p:sldId id="259" r:id="rId25"/>
    <p:sldId id="261" r:id="rId26"/>
    <p:sldId id="284" r:id="rId27"/>
    <p:sldId id="262" r:id="rId28"/>
    <p:sldId id="285" r:id="rId29"/>
    <p:sldId id="286" r:id="rId30"/>
    <p:sldId id="287" r:id="rId31"/>
    <p:sldId id="260" r:id="rId32"/>
    <p:sldId id="289" r:id="rId33"/>
    <p:sldId id="266" r:id="rId34"/>
    <p:sldId id="293" r:id="rId35"/>
    <p:sldId id="294" r:id="rId36"/>
    <p:sldId id="290" r:id="rId37"/>
    <p:sldId id="295" r:id="rId38"/>
    <p:sldId id="296" r:id="rId39"/>
    <p:sldId id="297" r:id="rId40"/>
    <p:sldId id="291" r:id="rId41"/>
    <p:sldId id="292"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94660"/>
  </p:normalViewPr>
  <p:slideViewPr>
    <p:cSldViewPr snapToGrid="0">
      <p:cViewPr varScale="1">
        <p:scale>
          <a:sx n="74" d="100"/>
          <a:sy n="74"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D5A30B5-4841-4B1A-8ED3-430C12EAB788}" type="datetimeFigureOut">
              <a:rPr lang="en-GB" smtClean="0"/>
              <a:t>23/03/2017</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FDB6B9-F7F9-4F7F-92BE-675E1573974E}"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14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5A30B5-4841-4B1A-8ED3-430C12EAB788}"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37372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5A30B5-4841-4B1A-8ED3-430C12EAB788}"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326588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5A30B5-4841-4B1A-8ED3-430C12EAB788}"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18022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A30B5-4841-4B1A-8ED3-430C12EAB788}" type="datetimeFigureOut">
              <a:rPr lang="en-GB" smtClean="0"/>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DB6B9-F7F9-4F7F-92BE-675E1573974E}"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8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5A30B5-4841-4B1A-8ED3-430C12EAB788}"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33324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5A30B5-4841-4B1A-8ED3-430C12EAB788}" type="datetimeFigureOut">
              <a:rPr lang="en-GB" smtClean="0"/>
              <a:t>23/03/2017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19089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5A30B5-4841-4B1A-8ED3-430C12EAB788}" type="datetimeFigureOut">
              <a:rPr lang="en-GB" smtClean="0"/>
              <a:t>23/03/2017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65334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A30B5-4841-4B1A-8ED3-430C12EAB788}" type="datetimeFigureOut">
              <a:rPr lang="en-GB" smtClean="0"/>
              <a:t>23/03/2017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109984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A30B5-4841-4B1A-8ED3-430C12EAB788}"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34485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A30B5-4841-4B1A-8ED3-430C12EAB788}" type="datetimeFigureOut">
              <a:rPr lang="en-GB" smtClean="0"/>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DB6B9-F7F9-4F7F-92BE-675E1573974E}" type="slidenum">
              <a:rPr lang="en-GB" smtClean="0"/>
              <a:t>‹#›</a:t>
            </a:fld>
            <a:endParaRPr lang="en-GB"/>
          </a:p>
        </p:txBody>
      </p:sp>
    </p:spTree>
    <p:extLst>
      <p:ext uri="{BB962C8B-B14F-4D97-AF65-F5344CB8AC3E}">
        <p14:creationId xmlns:p14="http://schemas.microsoft.com/office/powerpoint/2010/main" val="340811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DD5A30B5-4841-4B1A-8ED3-430C12EAB788}" type="datetimeFigureOut">
              <a:rPr lang="en-GB" smtClean="0"/>
              <a:t>23/03/2017</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36FDB6B9-F7F9-4F7F-92BE-675E1573974E}" type="slidenum">
              <a:rPr lang="en-GB" smtClean="0"/>
              <a:t>‹#›</a:t>
            </a:fld>
            <a:endParaRPr lang="en-GB"/>
          </a:p>
        </p:txBody>
      </p:sp>
    </p:spTree>
    <p:extLst>
      <p:ext uri="{BB962C8B-B14F-4D97-AF65-F5344CB8AC3E}">
        <p14:creationId xmlns:p14="http://schemas.microsoft.com/office/powerpoint/2010/main" val="26900177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ns5_qNBxXT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Hp8Tb2gWwRo" TargetMode="External"/><Relationship Id="rId2" Type="http://schemas.openxmlformats.org/officeDocument/2006/relationships/hyperlink" Target="https://www.youtube.com/watch?v=EbJk62ukCVE" TargetMode="External"/><Relationship Id="rId1" Type="http://schemas.openxmlformats.org/officeDocument/2006/relationships/slideLayout" Target="../slideLayouts/slideLayout2.xml"/><Relationship Id="rId5" Type="http://schemas.openxmlformats.org/officeDocument/2006/relationships/hyperlink" Target="https://www.youtube.com/watch?v=4WcvUrNuZ4U" TargetMode="External"/><Relationship Id="rId4" Type="http://schemas.openxmlformats.org/officeDocument/2006/relationships/hyperlink" Target="https://www.youtube.com/watch?v=Pv2N0kK6zbw"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Uy31pdfntUw" TargetMode="External"/><Relationship Id="rId2" Type="http://schemas.openxmlformats.org/officeDocument/2006/relationships/hyperlink" Target="https://www.youtube.com/watch?v=wDo26ZqUO4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5369" y="839683"/>
            <a:ext cx="7291135" cy="4586559"/>
          </a:xfrm>
          <a:prstGeom prst="rect">
            <a:avLst/>
          </a:prstGeom>
        </p:spPr>
      </p:pic>
      <p:sp>
        <p:nvSpPr>
          <p:cNvPr id="5" name="TextBox 4"/>
          <p:cNvSpPr txBox="1"/>
          <p:nvPr/>
        </p:nvSpPr>
        <p:spPr>
          <a:xfrm>
            <a:off x="1010653" y="1612232"/>
            <a:ext cx="1155031" cy="369332"/>
          </a:xfrm>
          <a:prstGeom prst="rect">
            <a:avLst/>
          </a:prstGeom>
          <a:noFill/>
        </p:spPr>
        <p:txBody>
          <a:bodyPr wrap="square" rtlCol="0">
            <a:spAutoFit/>
          </a:bodyPr>
          <a:lstStyle/>
          <a:p>
            <a:r>
              <a:rPr lang="en-GB" dirty="0" smtClean="0"/>
              <a:t>Violent</a:t>
            </a:r>
            <a:endParaRPr lang="en-GB" dirty="0"/>
          </a:p>
        </p:txBody>
      </p:sp>
      <p:sp>
        <p:nvSpPr>
          <p:cNvPr id="6" name="TextBox 5"/>
          <p:cNvSpPr txBox="1"/>
          <p:nvPr/>
        </p:nvSpPr>
        <p:spPr>
          <a:xfrm>
            <a:off x="998621" y="4020598"/>
            <a:ext cx="1155031" cy="646331"/>
          </a:xfrm>
          <a:prstGeom prst="rect">
            <a:avLst/>
          </a:prstGeom>
          <a:noFill/>
        </p:spPr>
        <p:txBody>
          <a:bodyPr wrap="square" rtlCol="0">
            <a:spAutoFit/>
          </a:bodyPr>
          <a:lstStyle/>
          <a:p>
            <a:pPr algn="ctr"/>
            <a:r>
              <a:rPr lang="en-GB" dirty="0" smtClean="0"/>
              <a:t>Non Violent</a:t>
            </a:r>
            <a:endParaRPr lang="en-GB" dirty="0"/>
          </a:p>
        </p:txBody>
      </p:sp>
      <p:sp>
        <p:nvSpPr>
          <p:cNvPr id="7" name="TextBox 6"/>
          <p:cNvSpPr txBox="1"/>
          <p:nvPr/>
        </p:nvSpPr>
        <p:spPr>
          <a:xfrm>
            <a:off x="9336504" y="4020598"/>
            <a:ext cx="1155031" cy="369332"/>
          </a:xfrm>
          <a:prstGeom prst="rect">
            <a:avLst/>
          </a:prstGeom>
          <a:noFill/>
        </p:spPr>
        <p:txBody>
          <a:bodyPr wrap="square" rtlCol="0">
            <a:spAutoFit/>
          </a:bodyPr>
          <a:lstStyle/>
          <a:p>
            <a:r>
              <a:rPr lang="en-GB" dirty="0" smtClean="0"/>
              <a:t>Violent</a:t>
            </a:r>
            <a:endParaRPr lang="en-GB" dirty="0"/>
          </a:p>
        </p:txBody>
      </p:sp>
      <p:sp>
        <p:nvSpPr>
          <p:cNvPr id="8" name="TextBox 7"/>
          <p:cNvSpPr txBox="1"/>
          <p:nvPr/>
        </p:nvSpPr>
        <p:spPr>
          <a:xfrm>
            <a:off x="9039726" y="1579966"/>
            <a:ext cx="1155031" cy="646331"/>
          </a:xfrm>
          <a:prstGeom prst="rect">
            <a:avLst/>
          </a:prstGeom>
          <a:noFill/>
        </p:spPr>
        <p:txBody>
          <a:bodyPr wrap="square" rtlCol="0">
            <a:spAutoFit/>
          </a:bodyPr>
          <a:lstStyle/>
          <a:p>
            <a:pPr algn="ctr"/>
            <a:r>
              <a:rPr lang="en-GB" dirty="0" smtClean="0"/>
              <a:t>Non Violent</a:t>
            </a:r>
            <a:endParaRPr lang="en-GB" dirty="0"/>
          </a:p>
        </p:txBody>
      </p:sp>
    </p:spTree>
    <p:extLst>
      <p:ext uri="{BB962C8B-B14F-4D97-AF65-F5344CB8AC3E}">
        <p14:creationId xmlns:p14="http://schemas.microsoft.com/office/powerpoint/2010/main" val="4001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violence in sport</a:t>
            </a:r>
            <a:endParaRPr lang="en-GB" dirty="0"/>
          </a:p>
        </p:txBody>
      </p:sp>
      <p:sp>
        <p:nvSpPr>
          <p:cNvPr id="3" name="Content Placeholder 2"/>
          <p:cNvSpPr>
            <a:spLocks noGrp="1"/>
          </p:cNvSpPr>
          <p:nvPr>
            <p:ph idx="1"/>
          </p:nvPr>
        </p:nvSpPr>
        <p:spPr>
          <a:xfrm>
            <a:off x="1143000" y="1959429"/>
            <a:ext cx="9872871" cy="4136571"/>
          </a:xfrm>
        </p:spPr>
        <p:txBody>
          <a:bodyPr>
            <a:normAutofit lnSpcReduction="10000"/>
          </a:bodyPr>
          <a:lstStyle/>
          <a:p>
            <a:r>
              <a:rPr lang="en-GB" dirty="0" smtClean="0"/>
              <a:t>Type of sport</a:t>
            </a:r>
          </a:p>
          <a:p>
            <a:r>
              <a:rPr lang="en-GB" dirty="0" smtClean="0"/>
              <a:t>High levels of competition – emotional responses</a:t>
            </a:r>
          </a:p>
          <a:p>
            <a:r>
              <a:rPr lang="en-GB" dirty="0" smtClean="0"/>
              <a:t>Alcohol or drugs (social and sports enhancing).</a:t>
            </a:r>
          </a:p>
          <a:p>
            <a:r>
              <a:rPr lang="en-GB" dirty="0" smtClean="0"/>
              <a:t>Rivalry between different groups.</a:t>
            </a:r>
          </a:p>
          <a:p>
            <a:r>
              <a:rPr lang="en-GB" dirty="0" smtClean="0"/>
              <a:t>Copying violence of role models/performers</a:t>
            </a:r>
          </a:p>
          <a:p>
            <a:r>
              <a:rPr lang="en-GB" dirty="0" smtClean="0"/>
              <a:t>Social media</a:t>
            </a:r>
          </a:p>
          <a:p>
            <a:r>
              <a:rPr lang="en-GB" dirty="0" smtClean="0"/>
              <a:t>Perceptions of poor officiating </a:t>
            </a:r>
          </a:p>
          <a:p>
            <a:r>
              <a:rPr lang="en-GB" dirty="0" smtClean="0"/>
              <a:t>Access to weapons</a:t>
            </a:r>
          </a:p>
          <a:p>
            <a:r>
              <a:rPr lang="en-GB" dirty="0" smtClean="0"/>
              <a:t>Overcrowding in the stadium</a:t>
            </a:r>
          </a:p>
          <a:p>
            <a:endParaRPr lang="en-GB" dirty="0" smtClean="0"/>
          </a:p>
        </p:txBody>
      </p:sp>
      <p:pic>
        <p:nvPicPr>
          <p:cNvPr id="1026" name="Picture 2" descr="Image result for violence to refe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512" y="3864474"/>
            <a:ext cx="4548773" cy="25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40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Activity</a:t>
            </a:r>
            <a:endParaRPr lang="en-GB" u="sng" dirty="0"/>
          </a:p>
        </p:txBody>
      </p:sp>
      <p:sp>
        <p:nvSpPr>
          <p:cNvPr id="3" name="Content Placeholder 2"/>
          <p:cNvSpPr>
            <a:spLocks noGrp="1"/>
          </p:cNvSpPr>
          <p:nvPr>
            <p:ph idx="1"/>
          </p:nvPr>
        </p:nvSpPr>
        <p:spPr>
          <a:xfrm>
            <a:off x="1143000" y="1804737"/>
            <a:ext cx="9872871" cy="4291263"/>
          </a:xfrm>
        </p:spPr>
        <p:txBody>
          <a:bodyPr/>
          <a:lstStyle/>
          <a:p>
            <a:pPr marL="45720" indent="0">
              <a:buNone/>
            </a:pPr>
            <a:endParaRPr lang="en-GB" dirty="0" smtClean="0"/>
          </a:p>
          <a:p>
            <a:pPr marL="45720" indent="0">
              <a:buNone/>
            </a:pPr>
            <a:r>
              <a:rPr lang="en-GB" dirty="0" smtClean="0"/>
              <a:t>In pairs can you create two piles with the 10 white pieces of paper on your desk.</a:t>
            </a:r>
          </a:p>
          <a:p>
            <a:pPr marL="45720" indent="0">
              <a:buNone/>
            </a:pPr>
            <a:r>
              <a:rPr lang="en-GB" dirty="0" smtClean="0"/>
              <a:t>Do you think it is a cause of violence by players or spectators?</a:t>
            </a:r>
          </a:p>
          <a:p>
            <a:pPr marL="45720" indent="0">
              <a:buNone/>
            </a:pPr>
            <a:r>
              <a:rPr lang="en-GB" dirty="0" smtClean="0"/>
              <a:t>You will have 2 minutes to do this activity….</a:t>
            </a:r>
            <a:endParaRPr lang="en-GB" dirty="0"/>
          </a:p>
          <a:p>
            <a:pPr marL="45720" indent="0">
              <a:buNone/>
            </a:pPr>
            <a:endParaRPr lang="en-GB" dirty="0"/>
          </a:p>
        </p:txBody>
      </p:sp>
      <p:sp>
        <p:nvSpPr>
          <p:cNvPr id="4" name="Rectangle 3"/>
          <p:cNvSpPr/>
          <p:nvPr/>
        </p:nvSpPr>
        <p:spPr>
          <a:xfrm>
            <a:off x="7728286" y="4211053"/>
            <a:ext cx="2189747" cy="1828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Pile for players</a:t>
            </a:r>
            <a:endParaRPr lang="en-GB" sz="2000" b="1" dirty="0">
              <a:solidFill>
                <a:schemeClr val="tx1"/>
              </a:solidFill>
            </a:endParaRPr>
          </a:p>
        </p:txBody>
      </p:sp>
      <p:sp>
        <p:nvSpPr>
          <p:cNvPr id="5" name="Rectangle 4"/>
          <p:cNvSpPr/>
          <p:nvPr/>
        </p:nvSpPr>
        <p:spPr>
          <a:xfrm>
            <a:off x="4435643" y="4211053"/>
            <a:ext cx="2189747" cy="1828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Pile for spectators</a:t>
            </a:r>
            <a:endParaRPr lang="en-GB" sz="2000" b="1" dirty="0">
              <a:solidFill>
                <a:schemeClr val="tx1"/>
              </a:solidFill>
            </a:endParaRPr>
          </a:p>
        </p:txBody>
      </p:sp>
    </p:spTree>
    <p:extLst>
      <p:ext uri="{BB962C8B-B14F-4D97-AF65-F5344CB8AC3E}">
        <p14:creationId xmlns:p14="http://schemas.microsoft.com/office/powerpoint/2010/main" val="1531157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violence in </a:t>
            </a:r>
            <a:r>
              <a:rPr lang="en-GB" dirty="0" smtClean="0"/>
              <a:t>sport - Players</a:t>
            </a:r>
            <a:endParaRPr lang="en-GB" dirty="0"/>
          </a:p>
        </p:txBody>
      </p:sp>
      <p:sp>
        <p:nvSpPr>
          <p:cNvPr id="3" name="Content Placeholder 2"/>
          <p:cNvSpPr>
            <a:spLocks noGrp="1"/>
          </p:cNvSpPr>
          <p:nvPr>
            <p:ph idx="1"/>
          </p:nvPr>
        </p:nvSpPr>
        <p:spPr/>
        <p:txBody>
          <a:bodyPr/>
          <a:lstStyle/>
          <a:p>
            <a:r>
              <a:rPr lang="en-GB" dirty="0"/>
              <a:t>Type of sport</a:t>
            </a:r>
          </a:p>
          <a:p>
            <a:r>
              <a:rPr lang="en-GB" dirty="0"/>
              <a:t>High levels of competition – emotional responses</a:t>
            </a:r>
          </a:p>
          <a:p>
            <a:r>
              <a:rPr lang="en-GB" dirty="0" smtClean="0"/>
              <a:t>Drugs use (steroids)</a:t>
            </a:r>
          </a:p>
          <a:p>
            <a:r>
              <a:rPr lang="en-GB" dirty="0" smtClean="0"/>
              <a:t>Perceptions of poor officiating</a:t>
            </a:r>
            <a:endParaRPr lang="en-GB" dirty="0"/>
          </a:p>
          <a:p>
            <a:r>
              <a:rPr lang="en-GB" dirty="0" smtClean="0"/>
              <a:t>Abuse or provoked</a:t>
            </a:r>
          </a:p>
          <a:p>
            <a:r>
              <a:rPr lang="en-GB" dirty="0" smtClean="0"/>
              <a:t>Access to weapons has potential to cause violence.</a:t>
            </a:r>
            <a:endParaRPr lang="en-GB" dirty="0"/>
          </a:p>
        </p:txBody>
      </p:sp>
      <p:pic>
        <p:nvPicPr>
          <p:cNvPr id="4" name="Picture 4" descr="Image result for suarez b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621" y="1690918"/>
            <a:ext cx="3159250" cy="23669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antona k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036" y="4149303"/>
            <a:ext cx="3353835" cy="209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violence in </a:t>
            </a:r>
            <a:r>
              <a:rPr lang="en-GB" dirty="0" smtClean="0"/>
              <a:t>sport - spectators</a:t>
            </a:r>
            <a:endParaRPr lang="en-GB" dirty="0"/>
          </a:p>
        </p:txBody>
      </p:sp>
      <p:sp>
        <p:nvSpPr>
          <p:cNvPr id="3" name="Content Placeholder 2"/>
          <p:cNvSpPr>
            <a:spLocks noGrp="1"/>
          </p:cNvSpPr>
          <p:nvPr>
            <p:ph idx="1"/>
          </p:nvPr>
        </p:nvSpPr>
        <p:spPr>
          <a:xfrm>
            <a:off x="842212" y="2117558"/>
            <a:ext cx="5245768" cy="4162926"/>
          </a:xfrm>
        </p:spPr>
        <p:txBody>
          <a:bodyPr/>
          <a:lstStyle/>
          <a:p>
            <a:r>
              <a:rPr lang="en-GB" dirty="0"/>
              <a:t>Copying violence of role models/performers</a:t>
            </a:r>
          </a:p>
          <a:p>
            <a:r>
              <a:rPr lang="en-GB" dirty="0"/>
              <a:t>Social media</a:t>
            </a:r>
          </a:p>
          <a:p>
            <a:r>
              <a:rPr lang="en-GB" dirty="0" smtClean="0"/>
              <a:t>Alcohol or drug use</a:t>
            </a:r>
          </a:p>
          <a:p>
            <a:r>
              <a:rPr lang="en-GB" dirty="0" smtClean="0"/>
              <a:t>‘Deindividuation’ – spectators become part of a group rather than an individual. Actions/behaviour is defined by a group. Mob culture.</a:t>
            </a:r>
          </a:p>
          <a:p>
            <a:r>
              <a:rPr lang="en-GB" dirty="0" smtClean="0"/>
              <a:t>Overcrowding in a stadium.</a:t>
            </a:r>
            <a:endParaRPr lang="en-GB" dirty="0"/>
          </a:p>
        </p:txBody>
      </p:sp>
      <p:pic>
        <p:nvPicPr>
          <p:cNvPr id="3074" name="Picture 2" descr="Image result for football hooli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933" y="1639637"/>
            <a:ext cx="3805587" cy="2114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ootball casu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465" y="3753852"/>
            <a:ext cx="4645392" cy="26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75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65" y="636872"/>
            <a:ext cx="4391526" cy="1356360"/>
          </a:xfrm>
        </p:spPr>
        <p:txBody>
          <a:bodyPr/>
          <a:lstStyle/>
          <a:p>
            <a:r>
              <a:rPr lang="en-GB" dirty="0" smtClean="0"/>
              <a:t>Spectators</a:t>
            </a:r>
            <a:endParaRPr lang="en-GB" dirty="0"/>
          </a:p>
        </p:txBody>
      </p:sp>
      <p:sp>
        <p:nvSpPr>
          <p:cNvPr id="3" name="Content Placeholder 2"/>
          <p:cNvSpPr>
            <a:spLocks noGrp="1"/>
          </p:cNvSpPr>
          <p:nvPr>
            <p:ph idx="1"/>
          </p:nvPr>
        </p:nvSpPr>
        <p:spPr>
          <a:xfrm>
            <a:off x="1143000" y="2057400"/>
            <a:ext cx="4307305" cy="4038600"/>
          </a:xfrm>
        </p:spPr>
        <p:txBody>
          <a:bodyPr/>
          <a:lstStyle/>
          <a:p>
            <a:r>
              <a:rPr lang="en-GB" dirty="0"/>
              <a:t>Type of sport</a:t>
            </a:r>
          </a:p>
          <a:p>
            <a:r>
              <a:rPr lang="en-GB" dirty="0"/>
              <a:t>High levels of competition – emotional responses</a:t>
            </a:r>
          </a:p>
          <a:p>
            <a:r>
              <a:rPr lang="en-GB" dirty="0"/>
              <a:t>Drugs use (steroids)</a:t>
            </a:r>
          </a:p>
          <a:p>
            <a:r>
              <a:rPr lang="en-GB" dirty="0"/>
              <a:t>Perceptions of poor officiating</a:t>
            </a:r>
          </a:p>
          <a:p>
            <a:r>
              <a:rPr lang="en-GB" dirty="0"/>
              <a:t>Abuse or provoked</a:t>
            </a:r>
          </a:p>
          <a:p>
            <a:r>
              <a:rPr lang="en-GB" dirty="0"/>
              <a:t>Access to weapons has potential to cause violence.</a:t>
            </a:r>
          </a:p>
          <a:p>
            <a:endParaRPr lang="en-GB" dirty="0"/>
          </a:p>
        </p:txBody>
      </p:sp>
      <p:sp>
        <p:nvSpPr>
          <p:cNvPr id="5" name="Content Placeholder 2"/>
          <p:cNvSpPr txBox="1">
            <a:spLocks/>
          </p:cNvSpPr>
          <p:nvPr/>
        </p:nvSpPr>
        <p:spPr>
          <a:xfrm>
            <a:off x="6044665" y="2057400"/>
            <a:ext cx="5245768" cy="41629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GB" smtClean="0"/>
              <a:t>Copying violence of role models/performers</a:t>
            </a:r>
          </a:p>
          <a:p>
            <a:r>
              <a:rPr lang="en-GB" smtClean="0"/>
              <a:t>Social media</a:t>
            </a:r>
          </a:p>
          <a:p>
            <a:r>
              <a:rPr lang="en-GB" smtClean="0"/>
              <a:t>Alcohol or drug use</a:t>
            </a:r>
          </a:p>
          <a:p>
            <a:r>
              <a:rPr lang="en-GB" smtClean="0"/>
              <a:t>‘Deindividuation’ – spectators become part of a group rather than an individual. Actions/behaviour is defined by a group. Mob culture.</a:t>
            </a:r>
          </a:p>
          <a:p>
            <a:r>
              <a:rPr lang="en-GB" smtClean="0"/>
              <a:t>Overcrowding in a stadium.</a:t>
            </a:r>
            <a:endParaRPr lang="en-GB" dirty="0"/>
          </a:p>
        </p:txBody>
      </p:sp>
      <p:sp>
        <p:nvSpPr>
          <p:cNvPr id="6" name="Title 1"/>
          <p:cNvSpPr txBox="1">
            <a:spLocks/>
          </p:cNvSpPr>
          <p:nvPr/>
        </p:nvSpPr>
        <p:spPr>
          <a:xfrm>
            <a:off x="1295400" y="762000"/>
            <a:ext cx="4391526"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Players</a:t>
            </a:r>
            <a:endParaRPr lang="en-GB" dirty="0"/>
          </a:p>
        </p:txBody>
      </p:sp>
    </p:spTree>
    <p:extLst>
      <p:ext uri="{BB962C8B-B14F-4D97-AF65-F5344CB8AC3E}">
        <p14:creationId xmlns:p14="http://schemas.microsoft.com/office/powerpoint/2010/main" val="28052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Fold your pink A3 sheet.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 indent="0">
              <a:buNone/>
            </a:pPr>
            <a:r>
              <a:rPr lang="en-GB" dirty="0" smtClean="0"/>
              <a:t>We are going to do a quick true or false game to assess your knowledge of causes of violence in sport.</a:t>
            </a:r>
          </a:p>
          <a:p>
            <a:pPr marL="45720" indent="0">
              <a:buNone/>
            </a:pPr>
            <a:endParaRPr lang="en-GB" dirty="0"/>
          </a:p>
          <a:p>
            <a:pPr marL="45720" indent="0">
              <a:buNone/>
            </a:pPr>
            <a:r>
              <a:rPr lang="en-GB" dirty="0" smtClean="0">
                <a:solidFill>
                  <a:srgbClr val="00B050"/>
                </a:solidFill>
              </a:rPr>
              <a:t>Green card = true</a:t>
            </a:r>
          </a:p>
          <a:p>
            <a:pPr marL="45720" indent="0">
              <a:buNone/>
            </a:pPr>
            <a:r>
              <a:rPr lang="en-GB" dirty="0" smtClean="0">
                <a:solidFill>
                  <a:srgbClr val="FF0000"/>
                </a:solidFill>
              </a:rPr>
              <a:t>Red Card = false</a:t>
            </a:r>
            <a:endParaRPr lang="en-GB" dirty="0">
              <a:solidFill>
                <a:srgbClr val="FF0000"/>
              </a:solidFill>
            </a:endParaRPr>
          </a:p>
        </p:txBody>
      </p:sp>
      <p:pic>
        <p:nvPicPr>
          <p:cNvPr id="5122" name="Picture 2" descr="Image result for true or 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365" y="2751304"/>
            <a:ext cx="5715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9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endParaRPr lang="en-GB" dirty="0" smtClean="0"/>
          </a:p>
          <a:p>
            <a:pPr marL="45720" indent="0">
              <a:buNone/>
            </a:pPr>
            <a:r>
              <a:rPr lang="en-GB" dirty="0" smtClean="0"/>
              <a:t>Overcrowding in a stadium is a cause of violence by players?</a:t>
            </a:r>
          </a:p>
          <a:p>
            <a:pPr marL="45720" indent="0">
              <a:buNone/>
            </a:pP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49909"/>
          <a:stretch/>
        </p:blipFill>
        <p:spPr bwMode="auto">
          <a:xfrm>
            <a:off x="8674766" y="2520314"/>
            <a:ext cx="2862681"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r>
              <a:rPr lang="en-GB" dirty="0" smtClean="0"/>
              <a:t>Copying of violence and role models in sport is </a:t>
            </a:r>
            <a:r>
              <a:rPr lang="en-GB" u="sng" dirty="0" smtClean="0"/>
              <a:t>not a cause </a:t>
            </a:r>
            <a:r>
              <a:rPr lang="en-GB" dirty="0" smtClean="0"/>
              <a:t>of violence by spectators?</a:t>
            </a: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49278" b="17061"/>
          <a:stretch/>
        </p:blipFill>
        <p:spPr bwMode="auto">
          <a:xfrm>
            <a:off x="7182852" y="3054516"/>
            <a:ext cx="2898775" cy="304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r>
              <a:rPr lang="en-GB" dirty="0" smtClean="0"/>
              <a:t>Alcohol in </a:t>
            </a:r>
            <a:r>
              <a:rPr lang="en-GB" dirty="0"/>
              <a:t>sport is </a:t>
            </a:r>
            <a:r>
              <a:rPr lang="en-GB" dirty="0" smtClean="0"/>
              <a:t>a cause of </a:t>
            </a:r>
            <a:r>
              <a:rPr lang="en-GB" dirty="0"/>
              <a:t>violence by spectators?</a:t>
            </a:r>
          </a:p>
          <a:p>
            <a:pPr marL="45720" indent="0">
              <a:buNone/>
            </a:pP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t="9622" r="52828"/>
          <a:stretch/>
        </p:blipFill>
        <p:spPr bwMode="auto">
          <a:xfrm>
            <a:off x="7627186" y="2781717"/>
            <a:ext cx="2695909" cy="33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5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or false….</a:t>
            </a:r>
            <a:endParaRPr lang="en-GB" dirty="0"/>
          </a:p>
        </p:txBody>
      </p:sp>
      <p:sp>
        <p:nvSpPr>
          <p:cNvPr id="3" name="Content Placeholder 2"/>
          <p:cNvSpPr>
            <a:spLocks noGrp="1"/>
          </p:cNvSpPr>
          <p:nvPr>
            <p:ph idx="1"/>
          </p:nvPr>
        </p:nvSpPr>
        <p:spPr>
          <a:xfrm>
            <a:off x="1145649" y="1965960"/>
            <a:ext cx="9872871" cy="3745030"/>
          </a:xfrm>
        </p:spPr>
        <p:txBody>
          <a:bodyPr/>
          <a:lstStyle/>
          <a:p>
            <a:pPr marL="45720" indent="0">
              <a:buNone/>
            </a:pPr>
            <a:endParaRPr lang="en-GB" dirty="0" smtClean="0"/>
          </a:p>
          <a:p>
            <a:pPr marL="45720" indent="0">
              <a:buNone/>
            </a:pPr>
            <a:endParaRPr lang="en-GB" dirty="0"/>
          </a:p>
          <a:p>
            <a:pPr marL="45720" indent="0">
              <a:buNone/>
            </a:pPr>
            <a:endParaRPr lang="en-GB" dirty="0" smtClean="0"/>
          </a:p>
          <a:p>
            <a:pPr marL="45720" indent="0">
              <a:buNone/>
            </a:pPr>
            <a:r>
              <a:rPr lang="en-GB" dirty="0"/>
              <a:t> </a:t>
            </a:r>
            <a:r>
              <a:rPr lang="en-GB" dirty="0" smtClean="0"/>
              <a:t>    Drugs are cause of violence by players??</a:t>
            </a: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r="49209"/>
          <a:stretch/>
        </p:blipFill>
        <p:spPr bwMode="auto">
          <a:xfrm>
            <a:off x="7554996" y="2043864"/>
            <a:ext cx="2732003"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4894" y="586549"/>
            <a:ext cx="7423485" cy="5473883"/>
          </a:xfrm>
          <a:prstGeom prst="rect">
            <a:avLst/>
          </a:prstGeom>
        </p:spPr>
      </p:pic>
      <p:sp>
        <p:nvSpPr>
          <p:cNvPr id="5" name="TextBox 4"/>
          <p:cNvSpPr txBox="1"/>
          <p:nvPr/>
        </p:nvSpPr>
        <p:spPr>
          <a:xfrm>
            <a:off x="9156032" y="1530061"/>
            <a:ext cx="1155031" cy="646331"/>
          </a:xfrm>
          <a:prstGeom prst="rect">
            <a:avLst/>
          </a:prstGeom>
          <a:noFill/>
        </p:spPr>
        <p:txBody>
          <a:bodyPr wrap="square" rtlCol="0">
            <a:spAutoFit/>
          </a:bodyPr>
          <a:lstStyle/>
          <a:p>
            <a:pPr algn="ctr"/>
            <a:r>
              <a:rPr lang="en-GB" dirty="0" smtClean="0"/>
              <a:t>Non Violent</a:t>
            </a:r>
            <a:endParaRPr lang="en-GB" dirty="0"/>
          </a:p>
        </p:txBody>
      </p:sp>
      <p:sp>
        <p:nvSpPr>
          <p:cNvPr id="6" name="TextBox 5"/>
          <p:cNvSpPr txBox="1"/>
          <p:nvPr/>
        </p:nvSpPr>
        <p:spPr>
          <a:xfrm>
            <a:off x="998621" y="4020598"/>
            <a:ext cx="1155031" cy="646331"/>
          </a:xfrm>
          <a:prstGeom prst="rect">
            <a:avLst/>
          </a:prstGeom>
          <a:noFill/>
        </p:spPr>
        <p:txBody>
          <a:bodyPr wrap="square" rtlCol="0">
            <a:spAutoFit/>
          </a:bodyPr>
          <a:lstStyle/>
          <a:p>
            <a:pPr algn="ctr"/>
            <a:r>
              <a:rPr lang="en-GB" dirty="0" smtClean="0"/>
              <a:t>Non Violent</a:t>
            </a:r>
            <a:endParaRPr lang="en-GB" dirty="0"/>
          </a:p>
        </p:txBody>
      </p:sp>
      <p:sp>
        <p:nvSpPr>
          <p:cNvPr id="7" name="TextBox 6"/>
          <p:cNvSpPr txBox="1"/>
          <p:nvPr/>
        </p:nvSpPr>
        <p:spPr>
          <a:xfrm>
            <a:off x="1010653" y="1612232"/>
            <a:ext cx="1155031" cy="369332"/>
          </a:xfrm>
          <a:prstGeom prst="rect">
            <a:avLst/>
          </a:prstGeom>
          <a:noFill/>
        </p:spPr>
        <p:txBody>
          <a:bodyPr wrap="square" rtlCol="0">
            <a:spAutoFit/>
          </a:bodyPr>
          <a:lstStyle/>
          <a:p>
            <a:r>
              <a:rPr lang="en-GB" dirty="0" smtClean="0"/>
              <a:t>Violent</a:t>
            </a:r>
            <a:endParaRPr lang="en-GB" dirty="0"/>
          </a:p>
        </p:txBody>
      </p:sp>
      <p:sp>
        <p:nvSpPr>
          <p:cNvPr id="8" name="TextBox 7"/>
          <p:cNvSpPr txBox="1"/>
          <p:nvPr/>
        </p:nvSpPr>
        <p:spPr>
          <a:xfrm>
            <a:off x="9577136" y="4482263"/>
            <a:ext cx="1155031" cy="369332"/>
          </a:xfrm>
          <a:prstGeom prst="rect">
            <a:avLst/>
          </a:prstGeom>
          <a:noFill/>
        </p:spPr>
        <p:txBody>
          <a:bodyPr wrap="square" rtlCol="0">
            <a:spAutoFit/>
          </a:bodyPr>
          <a:lstStyle/>
          <a:p>
            <a:r>
              <a:rPr lang="en-GB" dirty="0" smtClean="0"/>
              <a:t>Violent</a:t>
            </a:r>
            <a:endParaRPr lang="en-GB" dirty="0"/>
          </a:p>
        </p:txBody>
      </p:sp>
    </p:spTree>
    <p:extLst>
      <p:ext uri="{BB962C8B-B14F-4D97-AF65-F5344CB8AC3E}">
        <p14:creationId xmlns:p14="http://schemas.microsoft.com/office/powerpoint/2010/main" val="41780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r>
              <a:rPr lang="en-GB" dirty="0" smtClean="0"/>
              <a:t>High levels of competition is </a:t>
            </a:r>
            <a:r>
              <a:rPr lang="en-GB" u="sng" dirty="0" smtClean="0"/>
              <a:t>not a</a:t>
            </a:r>
            <a:r>
              <a:rPr lang="en-GB" dirty="0" smtClean="0"/>
              <a:t> cause of violence by players?</a:t>
            </a: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51172" t="16512"/>
          <a:stretch/>
        </p:blipFill>
        <p:spPr bwMode="auto">
          <a:xfrm>
            <a:off x="8313820" y="3034381"/>
            <a:ext cx="2790491" cy="306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3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of violence in sport</a:t>
            </a:r>
          </a:p>
        </p:txBody>
      </p:sp>
      <p:sp>
        <p:nvSpPr>
          <p:cNvPr id="3" name="Content Placeholder 2"/>
          <p:cNvSpPr>
            <a:spLocks noGrp="1"/>
          </p:cNvSpPr>
          <p:nvPr>
            <p:ph idx="1"/>
          </p:nvPr>
        </p:nvSpPr>
        <p:spPr>
          <a:xfrm>
            <a:off x="1143000" y="2057400"/>
            <a:ext cx="9872871" cy="4038600"/>
          </a:xfrm>
        </p:spPr>
        <p:txBody>
          <a:bodyPr/>
          <a:lstStyle/>
          <a:p>
            <a:pPr marL="45720" indent="0">
              <a:buNone/>
            </a:pPr>
            <a:endParaRPr lang="en-GB" dirty="0"/>
          </a:p>
          <a:p>
            <a:pPr marL="45720" indent="0">
              <a:buNone/>
            </a:pPr>
            <a:r>
              <a:rPr lang="en-GB" dirty="0" smtClean="0"/>
              <a:t>You must be able to identify the implications of violence in sport in relation to society, sport or spectators. </a:t>
            </a:r>
          </a:p>
          <a:p>
            <a:pPr marL="45720" indent="0">
              <a:buNone/>
            </a:pPr>
            <a:endParaRPr lang="en-GB" dirty="0"/>
          </a:p>
          <a:p>
            <a:pPr marL="45720" indent="0">
              <a:buNone/>
            </a:pPr>
            <a:r>
              <a:rPr lang="en-GB" dirty="0" smtClean="0"/>
              <a:t>In you pairs just consider what is meant by </a:t>
            </a:r>
            <a:r>
              <a:rPr lang="en-GB" dirty="0"/>
              <a:t>implications of violence</a:t>
            </a:r>
            <a:r>
              <a:rPr lang="en-GB" dirty="0" smtClean="0"/>
              <a:t>? </a:t>
            </a:r>
          </a:p>
          <a:p>
            <a:pPr marL="45720" indent="0">
              <a:buNone/>
            </a:pPr>
            <a:r>
              <a:rPr lang="en-GB" dirty="0" smtClean="0"/>
              <a:t>Can you write a definition on your mini whiteboards.</a:t>
            </a:r>
          </a:p>
          <a:p>
            <a:pPr marL="45720" indent="0">
              <a:buNone/>
            </a:pPr>
            <a:endParaRPr lang="en-GB" dirty="0"/>
          </a:p>
          <a:p>
            <a:pPr marL="45720" indent="0">
              <a:buNone/>
            </a:pPr>
            <a:endParaRPr lang="en-GB" dirty="0"/>
          </a:p>
          <a:p>
            <a:pPr marL="45720" indent="0">
              <a:buNone/>
            </a:pPr>
            <a:endParaRPr lang="en-GB" dirty="0"/>
          </a:p>
        </p:txBody>
      </p:sp>
    </p:spTree>
    <p:extLst>
      <p:ext uri="{BB962C8B-B14F-4D97-AF65-F5344CB8AC3E}">
        <p14:creationId xmlns:p14="http://schemas.microsoft.com/office/powerpoint/2010/main" val="3857623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489284"/>
            <a:ext cx="9875520" cy="1356360"/>
          </a:xfrm>
        </p:spPr>
        <p:txBody>
          <a:bodyPr/>
          <a:lstStyle/>
          <a:p>
            <a:r>
              <a:rPr lang="en-GB" dirty="0"/>
              <a:t>Implications of violence in sport</a:t>
            </a:r>
          </a:p>
        </p:txBody>
      </p:sp>
      <p:sp>
        <p:nvSpPr>
          <p:cNvPr id="3" name="Content Placeholder 2"/>
          <p:cNvSpPr>
            <a:spLocks noGrp="1"/>
          </p:cNvSpPr>
          <p:nvPr>
            <p:ph idx="1"/>
          </p:nvPr>
        </p:nvSpPr>
        <p:spPr>
          <a:xfrm>
            <a:off x="974558" y="1965960"/>
            <a:ext cx="4523874" cy="4038600"/>
          </a:xfrm>
        </p:spPr>
        <p:txBody>
          <a:bodyPr/>
          <a:lstStyle/>
          <a:p>
            <a:pPr marL="45720" indent="0">
              <a:buNone/>
            </a:pPr>
            <a:endParaRPr lang="en-GB" dirty="0" smtClean="0"/>
          </a:p>
          <a:p>
            <a:pPr marL="45720" indent="0">
              <a:buNone/>
            </a:pPr>
            <a:r>
              <a:rPr lang="en-GB" dirty="0" smtClean="0"/>
              <a:t>This is the ‘conclusion/outcome’ of actions that are intended to harm someone or a group in a sport environment. </a:t>
            </a:r>
          </a:p>
          <a:p>
            <a:pPr marL="45720" indent="0">
              <a:buNone/>
            </a:pPr>
            <a:endParaRPr lang="en-GB" dirty="0"/>
          </a:p>
          <a:p>
            <a:pPr marL="45720" indent="0">
              <a:buNone/>
            </a:pPr>
            <a:endParaRPr lang="en-GB" dirty="0"/>
          </a:p>
        </p:txBody>
      </p:sp>
      <p:pic>
        <p:nvPicPr>
          <p:cNvPr id="4" name="Picture 3"/>
          <p:cNvPicPr>
            <a:picLocks noChangeAspect="1"/>
          </p:cNvPicPr>
          <p:nvPr/>
        </p:nvPicPr>
        <p:blipFill>
          <a:blip r:embed="rId2"/>
          <a:stretch>
            <a:fillRect/>
          </a:stretch>
        </p:blipFill>
        <p:spPr>
          <a:xfrm>
            <a:off x="5788150" y="1965960"/>
            <a:ext cx="5576637" cy="3365371"/>
          </a:xfrm>
          <a:prstGeom prst="rect">
            <a:avLst/>
          </a:prstGeom>
        </p:spPr>
      </p:pic>
      <p:sp>
        <p:nvSpPr>
          <p:cNvPr id="5" name="Rectangle 4"/>
          <p:cNvSpPr/>
          <p:nvPr/>
        </p:nvSpPr>
        <p:spPr>
          <a:xfrm>
            <a:off x="735554" y="4676092"/>
            <a:ext cx="5001882" cy="369332"/>
          </a:xfrm>
          <a:prstGeom prst="rect">
            <a:avLst/>
          </a:prstGeom>
        </p:spPr>
        <p:txBody>
          <a:bodyPr wrap="none">
            <a:spAutoFit/>
          </a:bodyPr>
          <a:lstStyle/>
          <a:p>
            <a:r>
              <a:rPr lang="en-GB" dirty="0"/>
              <a:t>https://www.youtube.com/watch?v=uyROfCabUTs</a:t>
            </a:r>
          </a:p>
        </p:txBody>
      </p:sp>
    </p:spTree>
    <p:extLst>
      <p:ext uri="{BB962C8B-B14F-4D97-AF65-F5344CB8AC3E}">
        <p14:creationId xmlns:p14="http://schemas.microsoft.com/office/powerpoint/2010/main" val="2040988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normAutofit lnSpcReduction="10000"/>
          </a:bodyPr>
          <a:lstStyle/>
          <a:p>
            <a:pPr marL="45720" indent="0">
              <a:buNone/>
            </a:pPr>
            <a:r>
              <a:rPr lang="en-GB" dirty="0" smtClean="0"/>
              <a:t>In your pairs on your mini whiteboards consider the implications of violence to:</a:t>
            </a:r>
          </a:p>
          <a:p>
            <a:pPr marL="45720" indent="0">
              <a:buNone/>
            </a:pPr>
            <a:r>
              <a:rPr lang="en-GB" dirty="0" smtClean="0"/>
              <a:t>Row A : Society</a:t>
            </a:r>
          </a:p>
          <a:p>
            <a:pPr marL="45720" indent="0">
              <a:buNone/>
            </a:pPr>
            <a:r>
              <a:rPr lang="en-GB" dirty="0" smtClean="0"/>
              <a:t>Row B: Sport</a:t>
            </a:r>
          </a:p>
          <a:p>
            <a:pPr marL="45720" indent="0">
              <a:buNone/>
            </a:pPr>
            <a:r>
              <a:rPr lang="en-GB" dirty="0" smtClean="0"/>
              <a:t>Row C: Players</a:t>
            </a:r>
          </a:p>
          <a:p>
            <a:pPr marL="45720" indent="0">
              <a:buNone/>
            </a:pPr>
            <a:endParaRPr lang="en-GB" dirty="0"/>
          </a:p>
          <a:p>
            <a:pPr marL="45720" indent="0">
              <a:buNone/>
            </a:pPr>
            <a:r>
              <a:rPr lang="en-GB" dirty="0" smtClean="0">
                <a:solidFill>
                  <a:srgbClr val="00B050"/>
                </a:solidFill>
              </a:rPr>
              <a:t>You will </a:t>
            </a:r>
            <a:r>
              <a:rPr lang="en-GB" dirty="0" smtClean="0"/>
              <a:t>have </a:t>
            </a:r>
            <a:r>
              <a:rPr lang="en-GB" dirty="0" smtClean="0"/>
              <a:t>5 </a:t>
            </a:r>
            <a:r>
              <a:rPr lang="en-GB" dirty="0" smtClean="0"/>
              <a:t>minutes to consider the implications and write them down. Write as many as you can down.</a:t>
            </a:r>
          </a:p>
          <a:p>
            <a:pPr marL="45720" indent="0">
              <a:buNone/>
            </a:pPr>
            <a:r>
              <a:rPr lang="en-GB" dirty="0" smtClean="0"/>
              <a:t> </a:t>
            </a:r>
            <a:r>
              <a:rPr lang="en-GB" dirty="0">
                <a:solidFill>
                  <a:srgbClr val="FFC000"/>
                </a:solidFill>
              </a:rPr>
              <a:t>You should </a:t>
            </a:r>
            <a:r>
              <a:rPr lang="en-GB" dirty="0"/>
              <a:t>link the implications to causes that we have already covered</a:t>
            </a:r>
            <a:r>
              <a:rPr lang="en-GB" dirty="0" smtClean="0"/>
              <a:t>.</a:t>
            </a:r>
          </a:p>
          <a:p>
            <a:pPr marL="45720" indent="0">
              <a:buNone/>
            </a:pPr>
            <a:r>
              <a:rPr lang="en-GB" dirty="0" smtClean="0">
                <a:solidFill>
                  <a:srgbClr val="FF0000"/>
                </a:solidFill>
              </a:rPr>
              <a:t>You could </a:t>
            </a:r>
            <a:r>
              <a:rPr lang="en-GB" dirty="0" smtClean="0"/>
              <a:t>think of famous sporting violence that has lead to real implications.</a:t>
            </a:r>
          </a:p>
        </p:txBody>
      </p:sp>
    </p:spTree>
    <p:extLst>
      <p:ext uri="{BB962C8B-B14F-4D97-AF65-F5344CB8AC3E}">
        <p14:creationId xmlns:p14="http://schemas.microsoft.com/office/powerpoint/2010/main" val="93034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of violence in sport - Society</a:t>
            </a:r>
            <a:endParaRPr lang="en-GB" dirty="0"/>
          </a:p>
        </p:txBody>
      </p:sp>
      <p:sp>
        <p:nvSpPr>
          <p:cNvPr id="3" name="Content Placeholder 2"/>
          <p:cNvSpPr>
            <a:spLocks noGrp="1"/>
          </p:cNvSpPr>
          <p:nvPr>
            <p:ph idx="1"/>
          </p:nvPr>
        </p:nvSpPr>
        <p:spPr>
          <a:xfrm>
            <a:off x="1143000" y="1660358"/>
            <a:ext cx="9872871" cy="4435642"/>
          </a:xfrm>
        </p:spPr>
        <p:txBody>
          <a:bodyPr>
            <a:normAutofit fontScale="92500" lnSpcReduction="10000"/>
          </a:bodyPr>
          <a:lstStyle/>
          <a:p>
            <a:pPr marL="45720" indent="0">
              <a:buNone/>
            </a:pPr>
            <a:r>
              <a:rPr lang="en-GB" dirty="0" smtClean="0"/>
              <a:t>Many people believe that sport should be recognised as a mirror to our society and behaviour within sport is influenced by society’s norms and values via socialisation. Therefore, if violence is to be tackled in sport, then violent behaviour in society should be tackled. </a:t>
            </a:r>
          </a:p>
          <a:p>
            <a:pPr marL="45720" indent="0">
              <a:buNone/>
            </a:pPr>
            <a:r>
              <a:rPr lang="en-GB" u="sng" dirty="0" smtClean="0"/>
              <a:t>On society:</a:t>
            </a:r>
            <a:endParaRPr lang="en-GB" dirty="0" smtClean="0"/>
          </a:p>
          <a:p>
            <a:r>
              <a:rPr lang="en-GB" dirty="0" smtClean="0"/>
              <a:t>Spectators often relish watching violence in sport as it as part of the entertainment in some sports. </a:t>
            </a:r>
            <a:r>
              <a:rPr lang="en-GB" dirty="0" err="1" smtClean="0"/>
              <a:t>Eg</a:t>
            </a:r>
            <a:r>
              <a:rPr lang="en-GB" dirty="0" smtClean="0"/>
              <a:t>- rugby, MMA, boxing. </a:t>
            </a:r>
          </a:p>
          <a:p>
            <a:r>
              <a:rPr lang="en-GB" dirty="0" smtClean="0"/>
              <a:t>Creates poor role models for observers. </a:t>
            </a:r>
          </a:p>
          <a:p>
            <a:r>
              <a:rPr lang="en-GB" dirty="0" smtClean="0"/>
              <a:t>People will copy the performance in society.</a:t>
            </a:r>
          </a:p>
          <a:p>
            <a:r>
              <a:rPr lang="en-GB" dirty="0" smtClean="0"/>
              <a:t>Creates a holistic/violent environment to groups that watch the game.</a:t>
            </a:r>
          </a:p>
          <a:p>
            <a:r>
              <a:rPr lang="en-GB" dirty="0" smtClean="0"/>
              <a:t>Bad reputation for the sport.</a:t>
            </a:r>
          </a:p>
          <a:p>
            <a:r>
              <a:rPr lang="en-GB" dirty="0" smtClean="0"/>
              <a:t>Causes horrendous scenes (</a:t>
            </a:r>
            <a:r>
              <a:rPr lang="en-GB" dirty="0" err="1" smtClean="0"/>
              <a:t>eg</a:t>
            </a:r>
            <a:r>
              <a:rPr lang="en-GB" dirty="0" smtClean="0"/>
              <a:t>. France 2016)</a:t>
            </a:r>
          </a:p>
          <a:p>
            <a:endParaRPr lang="en-GB" dirty="0"/>
          </a:p>
        </p:txBody>
      </p:sp>
    </p:spTree>
    <p:extLst>
      <p:ext uri="{BB962C8B-B14F-4D97-AF65-F5344CB8AC3E}">
        <p14:creationId xmlns:p14="http://schemas.microsoft.com/office/powerpoint/2010/main" val="257599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of violence in </a:t>
            </a:r>
            <a:r>
              <a:rPr lang="en-GB" dirty="0" smtClean="0"/>
              <a:t>sport - performers</a:t>
            </a:r>
            <a:endParaRPr lang="en-GB" dirty="0"/>
          </a:p>
        </p:txBody>
      </p:sp>
      <p:sp>
        <p:nvSpPr>
          <p:cNvPr id="3" name="Content Placeholder 2"/>
          <p:cNvSpPr>
            <a:spLocks noGrp="1"/>
          </p:cNvSpPr>
          <p:nvPr>
            <p:ph idx="1"/>
          </p:nvPr>
        </p:nvSpPr>
        <p:spPr>
          <a:xfrm>
            <a:off x="1143000" y="2213811"/>
            <a:ext cx="9872871" cy="4038600"/>
          </a:xfrm>
        </p:spPr>
        <p:txBody>
          <a:bodyPr/>
          <a:lstStyle/>
          <a:p>
            <a:r>
              <a:rPr lang="en-GB" dirty="0" smtClean="0"/>
              <a:t>Performers can be considerably harmed due to violence in sports.</a:t>
            </a:r>
          </a:p>
          <a:p>
            <a:r>
              <a:rPr lang="en-GB" dirty="0" smtClean="0"/>
              <a:t>Sports people are likely to be punished by NGB’s if they are seen to have acted violently. </a:t>
            </a:r>
          </a:p>
          <a:p>
            <a:r>
              <a:rPr lang="en-GB" dirty="0" smtClean="0"/>
              <a:t>These punishments could cause; fines or bans.</a:t>
            </a:r>
          </a:p>
          <a:p>
            <a:r>
              <a:rPr lang="en-GB" dirty="0" smtClean="0"/>
              <a:t>Violence will become a reoccurring issue when these performers are playing.</a:t>
            </a:r>
          </a:p>
          <a:p>
            <a:r>
              <a:rPr lang="en-GB" dirty="0" smtClean="0"/>
              <a:t>Ruin a match or competition.</a:t>
            </a:r>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3580104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380874"/>
            <a:ext cx="4138863" cy="2715126"/>
          </a:xfrm>
        </p:spPr>
        <p:txBody>
          <a:bodyPr/>
          <a:lstStyle/>
          <a:p>
            <a:pPr marL="45720" indent="0">
              <a:buNone/>
            </a:pPr>
            <a:r>
              <a:rPr lang="en-GB" dirty="0"/>
              <a:t>https://www.youtube.com/watch?v=S0kJlCjgQ4g</a:t>
            </a:r>
          </a:p>
        </p:txBody>
      </p:sp>
      <p:pic>
        <p:nvPicPr>
          <p:cNvPr id="4" name="Picture 3"/>
          <p:cNvPicPr>
            <a:picLocks noChangeAspect="1"/>
          </p:cNvPicPr>
          <p:nvPr/>
        </p:nvPicPr>
        <p:blipFill>
          <a:blip r:embed="rId2"/>
          <a:stretch>
            <a:fillRect/>
          </a:stretch>
        </p:blipFill>
        <p:spPr>
          <a:xfrm>
            <a:off x="5281863" y="648491"/>
            <a:ext cx="5871411" cy="5540753"/>
          </a:xfrm>
          <a:prstGeom prst="rect">
            <a:avLst/>
          </a:prstGeom>
        </p:spPr>
      </p:pic>
    </p:spTree>
    <p:extLst>
      <p:ext uri="{BB962C8B-B14F-4D97-AF65-F5344CB8AC3E}">
        <p14:creationId xmlns:p14="http://schemas.microsoft.com/office/powerpoint/2010/main" val="2465247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of violence </a:t>
            </a:r>
            <a:r>
              <a:rPr lang="en-GB" dirty="0" smtClean="0"/>
              <a:t>- sport</a:t>
            </a:r>
            <a:endParaRPr lang="en-GB" dirty="0"/>
          </a:p>
        </p:txBody>
      </p:sp>
      <p:sp>
        <p:nvSpPr>
          <p:cNvPr id="3" name="Content Placeholder 2"/>
          <p:cNvSpPr>
            <a:spLocks noGrp="1"/>
          </p:cNvSpPr>
          <p:nvPr>
            <p:ph idx="1"/>
          </p:nvPr>
        </p:nvSpPr>
        <p:spPr/>
        <p:txBody>
          <a:bodyPr/>
          <a:lstStyle/>
          <a:p>
            <a:r>
              <a:rPr lang="en-GB" dirty="0" smtClean="0"/>
              <a:t>Sports are associated with violence and deviance. This can have a positive and negative effect on the reputation of the sport and how many spectators it acquires.</a:t>
            </a:r>
          </a:p>
          <a:p>
            <a:r>
              <a:rPr lang="en-GB" dirty="0" smtClean="0"/>
              <a:t>May decrease the number of people participating in the sport.</a:t>
            </a:r>
          </a:p>
          <a:p>
            <a:r>
              <a:rPr lang="en-GB" dirty="0" smtClean="0"/>
              <a:t>May get a bad reputation for the sport. </a:t>
            </a:r>
          </a:p>
          <a:p>
            <a:r>
              <a:rPr lang="en-GB" dirty="0" smtClean="0"/>
              <a:t>Other players or supports may believe this is acceptable behaviour.</a:t>
            </a:r>
          </a:p>
          <a:p>
            <a:r>
              <a:rPr lang="en-GB" dirty="0" smtClean="0"/>
              <a:t>Sports people are role models and behaviour will be copied or replicated.</a:t>
            </a:r>
            <a:endParaRPr lang="en-GB" dirty="0"/>
          </a:p>
        </p:txBody>
      </p:sp>
    </p:spTree>
    <p:extLst>
      <p:ext uri="{BB962C8B-B14F-4D97-AF65-F5344CB8AC3E}">
        <p14:creationId xmlns:p14="http://schemas.microsoft.com/office/powerpoint/2010/main" val="2234713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6674" y="1600701"/>
            <a:ext cx="6638925" cy="4210050"/>
          </a:xfrm>
          <a:prstGeom prst="rect">
            <a:avLst/>
          </a:prstGeom>
        </p:spPr>
      </p:pic>
    </p:spTree>
    <p:extLst>
      <p:ext uri="{BB962C8B-B14F-4D97-AF65-F5344CB8AC3E}">
        <p14:creationId xmlns:p14="http://schemas.microsoft.com/office/powerpoint/2010/main" val="2659359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94084"/>
            <a:ext cx="2105526" cy="1171876"/>
          </a:xfrm>
        </p:spPr>
        <p:txBody>
          <a:bodyPr/>
          <a:lstStyle/>
          <a:p>
            <a:r>
              <a:rPr lang="en-GB" dirty="0" smtClean="0"/>
              <a:t>Society</a:t>
            </a:r>
            <a:endParaRPr lang="en-GB" dirty="0"/>
          </a:p>
        </p:txBody>
      </p:sp>
      <p:sp>
        <p:nvSpPr>
          <p:cNvPr id="3" name="Content Placeholder 2"/>
          <p:cNvSpPr>
            <a:spLocks noGrp="1"/>
          </p:cNvSpPr>
          <p:nvPr>
            <p:ph idx="1"/>
          </p:nvPr>
        </p:nvSpPr>
        <p:spPr>
          <a:xfrm>
            <a:off x="409073" y="2057400"/>
            <a:ext cx="3705726" cy="4038600"/>
          </a:xfrm>
        </p:spPr>
        <p:txBody>
          <a:bodyPr>
            <a:normAutofit fontScale="85000" lnSpcReduction="20000"/>
          </a:bodyPr>
          <a:lstStyle/>
          <a:p>
            <a:r>
              <a:rPr lang="en-GB" dirty="0"/>
              <a:t>Spectators often relish watching violence in sport as it as part of the entertainment in some sports. </a:t>
            </a:r>
            <a:r>
              <a:rPr lang="en-GB" dirty="0" err="1"/>
              <a:t>Eg</a:t>
            </a:r>
            <a:r>
              <a:rPr lang="en-GB" dirty="0"/>
              <a:t>- rugby, MMA, boxing. </a:t>
            </a:r>
          </a:p>
          <a:p>
            <a:r>
              <a:rPr lang="en-GB" dirty="0"/>
              <a:t>Creates poor role models for observers. </a:t>
            </a:r>
          </a:p>
          <a:p>
            <a:r>
              <a:rPr lang="en-GB" dirty="0"/>
              <a:t>People will copy the performance in society.</a:t>
            </a:r>
          </a:p>
          <a:p>
            <a:r>
              <a:rPr lang="en-GB" dirty="0"/>
              <a:t>Creates a holistic/violent environment to groups that watch the game.</a:t>
            </a:r>
          </a:p>
          <a:p>
            <a:r>
              <a:rPr lang="en-GB" dirty="0"/>
              <a:t>Bad reputation for the sport.</a:t>
            </a:r>
          </a:p>
          <a:p>
            <a:r>
              <a:rPr lang="en-GB" dirty="0"/>
              <a:t>Causes horrendous scenes (</a:t>
            </a:r>
            <a:r>
              <a:rPr lang="en-GB" dirty="0" err="1"/>
              <a:t>eg</a:t>
            </a:r>
            <a:r>
              <a:rPr lang="en-GB" dirty="0"/>
              <a:t>. France 2016)</a:t>
            </a:r>
          </a:p>
          <a:p>
            <a:endParaRPr lang="en-GB" dirty="0"/>
          </a:p>
        </p:txBody>
      </p:sp>
      <p:sp>
        <p:nvSpPr>
          <p:cNvPr id="4" name="Content Placeholder 2"/>
          <p:cNvSpPr txBox="1">
            <a:spLocks/>
          </p:cNvSpPr>
          <p:nvPr/>
        </p:nvSpPr>
        <p:spPr>
          <a:xfrm>
            <a:off x="8109284" y="1965960"/>
            <a:ext cx="3291597" cy="4038600"/>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GB" dirty="0" smtClean="0"/>
              <a:t>Sports are associated with violence and deviance. This can have a positive and negative effect on the reputation of the sport and how many spectators it acquires.</a:t>
            </a:r>
          </a:p>
          <a:p>
            <a:r>
              <a:rPr lang="en-GB" dirty="0" smtClean="0"/>
              <a:t>May decrease the number of people participating in the sport.</a:t>
            </a:r>
          </a:p>
          <a:p>
            <a:r>
              <a:rPr lang="en-GB" dirty="0" smtClean="0"/>
              <a:t>May get a bad reputation for the sport. </a:t>
            </a:r>
          </a:p>
          <a:p>
            <a:r>
              <a:rPr lang="en-GB" dirty="0" smtClean="0"/>
              <a:t>Other players or supports may believe this is acceptable behaviour.</a:t>
            </a:r>
          </a:p>
          <a:p>
            <a:r>
              <a:rPr lang="en-GB" dirty="0" smtClean="0"/>
              <a:t>Sports people are role models and behaviour will be copied or replicated.</a:t>
            </a:r>
            <a:endParaRPr lang="en-GB" dirty="0"/>
          </a:p>
        </p:txBody>
      </p:sp>
      <p:sp>
        <p:nvSpPr>
          <p:cNvPr id="5" name="Title 1"/>
          <p:cNvSpPr txBox="1">
            <a:spLocks/>
          </p:cNvSpPr>
          <p:nvPr/>
        </p:nvSpPr>
        <p:spPr>
          <a:xfrm>
            <a:off x="8662738" y="885524"/>
            <a:ext cx="2105526" cy="117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Sport</a:t>
            </a:r>
            <a:endParaRPr lang="en-GB" dirty="0"/>
          </a:p>
        </p:txBody>
      </p:sp>
      <p:sp>
        <p:nvSpPr>
          <p:cNvPr id="6" name="Title 1"/>
          <p:cNvSpPr txBox="1">
            <a:spLocks/>
          </p:cNvSpPr>
          <p:nvPr/>
        </p:nvSpPr>
        <p:spPr>
          <a:xfrm>
            <a:off x="4584031" y="909587"/>
            <a:ext cx="3056021" cy="117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Performers</a:t>
            </a:r>
            <a:endParaRPr lang="en-GB" dirty="0"/>
          </a:p>
        </p:txBody>
      </p:sp>
      <p:sp>
        <p:nvSpPr>
          <p:cNvPr id="7" name="Rectangle 6"/>
          <p:cNvSpPr/>
          <p:nvPr/>
        </p:nvSpPr>
        <p:spPr>
          <a:xfrm>
            <a:off x="4397541" y="2081463"/>
            <a:ext cx="3429000" cy="3416320"/>
          </a:xfrm>
          <a:prstGeom prst="rect">
            <a:avLst/>
          </a:prstGeom>
        </p:spPr>
        <p:txBody>
          <a:bodyPr wrap="square">
            <a:spAutoFit/>
          </a:bodyPr>
          <a:lstStyle/>
          <a:p>
            <a:pPr marL="285750" indent="-285750">
              <a:buFont typeface="Arial" panose="020B0604020202020204" pitchFamily="34" charset="0"/>
              <a:buChar char="•"/>
            </a:pPr>
            <a:r>
              <a:rPr lang="en-GB" dirty="0"/>
              <a:t>Performers can be considerably harmed due to violence in sports.</a:t>
            </a:r>
          </a:p>
          <a:p>
            <a:pPr marL="285750" indent="-285750">
              <a:buFont typeface="Arial" panose="020B0604020202020204" pitchFamily="34" charset="0"/>
              <a:buChar char="•"/>
            </a:pPr>
            <a:r>
              <a:rPr lang="en-GB" dirty="0"/>
              <a:t>Sports people are likely to be punished by NGB’s if they are seen to have acted violently. </a:t>
            </a:r>
          </a:p>
          <a:p>
            <a:pPr marL="285750" indent="-285750">
              <a:buFont typeface="Arial" panose="020B0604020202020204" pitchFamily="34" charset="0"/>
              <a:buChar char="•"/>
            </a:pPr>
            <a:r>
              <a:rPr lang="en-GB" dirty="0"/>
              <a:t>These punishments could cause; fines or bans.</a:t>
            </a:r>
          </a:p>
          <a:p>
            <a:pPr marL="285750" indent="-285750">
              <a:buFont typeface="Arial" panose="020B0604020202020204" pitchFamily="34" charset="0"/>
              <a:buChar char="•"/>
            </a:pPr>
            <a:r>
              <a:rPr lang="en-GB" dirty="0"/>
              <a:t>Violence will become a reoccurring issue when these performers are playing.</a:t>
            </a:r>
          </a:p>
          <a:p>
            <a:pPr marL="285750" indent="-285750">
              <a:buFont typeface="Arial" panose="020B0604020202020204" pitchFamily="34" charset="0"/>
              <a:buChar char="•"/>
            </a:pPr>
            <a:r>
              <a:rPr lang="en-GB" dirty="0"/>
              <a:t>Ruin a match or competition.</a:t>
            </a:r>
          </a:p>
        </p:txBody>
      </p:sp>
    </p:spTree>
    <p:extLst>
      <p:ext uri="{BB962C8B-B14F-4D97-AF65-F5344CB8AC3E}">
        <p14:creationId xmlns:p14="http://schemas.microsoft.com/office/powerpoint/2010/main" val="3605451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netba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705" y="1323475"/>
            <a:ext cx="3970421" cy="3176338"/>
          </a:xfrm>
          <a:prstGeom prst="rect">
            <a:avLst/>
          </a:prstGeom>
          <a:noFill/>
          <a:ln>
            <a:noFill/>
          </a:ln>
        </p:spPr>
      </p:pic>
      <p:pic>
        <p:nvPicPr>
          <p:cNvPr id="5" name="Picture 4" descr="Image result for baseball violence"/>
          <p:cNvPicPr/>
          <p:nvPr/>
        </p:nvPicPr>
        <p:blipFill>
          <a:blip r:embed="rId3">
            <a:extLst>
              <a:ext uri="{28A0092B-C50C-407E-A947-70E740481C1C}">
                <a14:useLocalDpi xmlns:a14="http://schemas.microsoft.com/office/drawing/2010/main" val="0"/>
              </a:ext>
            </a:extLst>
          </a:blip>
          <a:srcRect/>
          <a:stretch>
            <a:fillRect/>
          </a:stretch>
        </p:blipFill>
        <p:spPr bwMode="auto">
          <a:xfrm>
            <a:off x="6100010" y="1323475"/>
            <a:ext cx="3946024" cy="3176338"/>
          </a:xfrm>
          <a:prstGeom prst="rect">
            <a:avLst/>
          </a:prstGeom>
          <a:noFill/>
          <a:ln>
            <a:noFill/>
          </a:ln>
        </p:spPr>
      </p:pic>
      <p:sp>
        <p:nvSpPr>
          <p:cNvPr id="6" name="TextBox 5"/>
          <p:cNvSpPr txBox="1"/>
          <p:nvPr/>
        </p:nvSpPr>
        <p:spPr>
          <a:xfrm>
            <a:off x="469232" y="2588478"/>
            <a:ext cx="1155031" cy="646331"/>
          </a:xfrm>
          <a:prstGeom prst="rect">
            <a:avLst/>
          </a:prstGeom>
          <a:noFill/>
        </p:spPr>
        <p:txBody>
          <a:bodyPr wrap="square" rtlCol="0">
            <a:spAutoFit/>
          </a:bodyPr>
          <a:lstStyle/>
          <a:p>
            <a:pPr algn="ctr"/>
            <a:r>
              <a:rPr lang="en-GB" dirty="0" smtClean="0"/>
              <a:t>Non Violent</a:t>
            </a:r>
            <a:endParaRPr lang="en-GB" dirty="0"/>
          </a:p>
        </p:txBody>
      </p:sp>
      <p:sp>
        <p:nvSpPr>
          <p:cNvPr id="7" name="TextBox 6"/>
          <p:cNvSpPr txBox="1"/>
          <p:nvPr/>
        </p:nvSpPr>
        <p:spPr>
          <a:xfrm>
            <a:off x="10382918" y="2726977"/>
            <a:ext cx="1155031" cy="369332"/>
          </a:xfrm>
          <a:prstGeom prst="rect">
            <a:avLst/>
          </a:prstGeom>
          <a:noFill/>
        </p:spPr>
        <p:txBody>
          <a:bodyPr wrap="square" rtlCol="0">
            <a:spAutoFit/>
          </a:bodyPr>
          <a:lstStyle/>
          <a:p>
            <a:r>
              <a:rPr lang="en-GB" dirty="0" smtClean="0"/>
              <a:t>Violent</a:t>
            </a:r>
            <a:endParaRPr lang="en-GB" dirty="0"/>
          </a:p>
        </p:txBody>
      </p:sp>
    </p:spTree>
    <p:extLst>
      <p:ext uri="{BB962C8B-B14F-4D97-AF65-F5344CB8AC3E}">
        <p14:creationId xmlns:p14="http://schemas.microsoft.com/office/powerpoint/2010/main" val="6441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pPr marL="45720" indent="0">
              <a:buNone/>
            </a:pPr>
            <a:r>
              <a:rPr lang="en-GB" dirty="0" smtClean="0"/>
              <a:t>In your pairs attempt to think of as many strategies to prevent violence in sport from occurring in </a:t>
            </a:r>
            <a:r>
              <a:rPr lang="en-GB" u="sng" dirty="0" smtClean="0"/>
              <a:t>relation to players. </a:t>
            </a:r>
          </a:p>
          <a:p>
            <a:pPr marL="45720" indent="0">
              <a:buNone/>
            </a:pPr>
            <a:endParaRPr lang="en-GB" u="sng" dirty="0"/>
          </a:p>
          <a:p>
            <a:pPr marL="45720" indent="0">
              <a:buNone/>
            </a:pPr>
            <a:r>
              <a:rPr lang="en-GB" u="sng" dirty="0" smtClean="0"/>
              <a:t>You will have 2 minutes.</a:t>
            </a:r>
            <a:endParaRPr lang="en-GB" u="sng" dirty="0"/>
          </a:p>
        </p:txBody>
      </p:sp>
      <p:pic>
        <p:nvPicPr>
          <p:cNvPr id="4" name="Picture 2" descr="Image result for 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523" y="2790825"/>
            <a:ext cx="264873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34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to prevent violence - players</a:t>
            </a:r>
            <a:endParaRPr lang="en-GB" dirty="0"/>
          </a:p>
        </p:txBody>
      </p:sp>
      <p:sp>
        <p:nvSpPr>
          <p:cNvPr id="3" name="Content Placeholder 2"/>
          <p:cNvSpPr>
            <a:spLocks noGrp="1"/>
          </p:cNvSpPr>
          <p:nvPr>
            <p:ph idx="1"/>
          </p:nvPr>
        </p:nvSpPr>
        <p:spPr>
          <a:xfrm>
            <a:off x="1143000" y="1844566"/>
            <a:ext cx="9872871" cy="4251434"/>
          </a:xfrm>
        </p:spPr>
        <p:txBody>
          <a:bodyPr>
            <a:normAutofit fontScale="92500" lnSpcReduction="20000"/>
          </a:bodyPr>
          <a:lstStyle/>
          <a:p>
            <a:r>
              <a:rPr lang="en-GB" dirty="0" smtClean="0"/>
              <a:t>The laws society sets to control violence by treating a violent action in sport the same as a violent act is in society, stating the law should be equal for both instances.</a:t>
            </a:r>
          </a:p>
          <a:p>
            <a:r>
              <a:rPr lang="en-GB" dirty="0" smtClean="0"/>
              <a:t>Performers should be educated to avoid violence and control their emotions (link to stress management).</a:t>
            </a:r>
          </a:p>
          <a:p>
            <a:r>
              <a:rPr lang="en-GB" dirty="0" smtClean="0"/>
              <a:t>Performers should understand that they are role models, they should promote fair play philosophy and rules of the game.</a:t>
            </a:r>
          </a:p>
          <a:p>
            <a:r>
              <a:rPr lang="en-GB" dirty="0" smtClean="0"/>
              <a:t>Violence leads to punishments such as; fines, bans and some cases criminal investigation. (Often most powerful motive). Teams can also be punished by NGB’s </a:t>
            </a:r>
            <a:r>
              <a:rPr lang="en-GB" dirty="0" err="1" smtClean="0"/>
              <a:t>eg</a:t>
            </a:r>
            <a:r>
              <a:rPr lang="en-GB" dirty="0" smtClean="0"/>
              <a:t>; points deducted or eliminating them from competition. </a:t>
            </a:r>
          </a:p>
          <a:p>
            <a:r>
              <a:rPr lang="en-GB" dirty="0" smtClean="0"/>
              <a:t>Effective officiating can avoid violence; </a:t>
            </a:r>
            <a:r>
              <a:rPr lang="en-GB" dirty="0" err="1" smtClean="0"/>
              <a:t>eg</a:t>
            </a:r>
            <a:r>
              <a:rPr lang="en-GB" dirty="0" smtClean="0"/>
              <a:t> in rugby preventing a situation before it happens. Some sports use video footage from games to punish violent conduct after a competition also.</a:t>
            </a:r>
          </a:p>
          <a:p>
            <a:r>
              <a:rPr lang="en-GB" dirty="0" smtClean="0"/>
              <a:t>Coaches or managers promoting assertion not aggression. </a:t>
            </a:r>
          </a:p>
          <a:p>
            <a:r>
              <a:rPr lang="en-GB" dirty="0" smtClean="0"/>
              <a:t>Camera’s and microphones on referee’s in rugby cuts out violence towards officials.</a:t>
            </a:r>
          </a:p>
          <a:p>
            <a:endParaRPr lang="en-GB" dirty="0"/>
          </a:p>
        </p:txBody>
      </p:sp>
    </p:spTree>
    <p:extLst>
      <p:ext uri="{BB962C8B-B14F-4D97-AF65-F5344CB8AC3E}">
        <p14:creationId xmlns:p14="http://schemas.microsoft.com/office/powerpoint/2010/main" val="3691410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pPr marL="45720" indent="0">
              <a:buNone/>
            </a:pPr>
            <a:r>
              <a:rPr lang="en-GB" dirty="0" smtClean="0"/>
              <a:t>In your pairs attempt to think of as many strategies to prevent violence in sport from occurring in </a:t>
            </a:r>
            <a:r>
              <a:rPr lang="en-GB" u="sng" dirty="0" smtClean="0"/>
              <a:t>relation to spectators. </a:t>
            </a:r>
          </a:p>
          <a:p>
            <a:pPr marL="45720" indent="0">
              <a:buNone/>
            </a:pPr>
            <a:endParaRPr lang="en-GB" u="sng" dirty="0"/>
          </a:p>
          <a:p>
            <a:pPr marL="45720" indent="0">
              <a:buNone/>
            </a:pPr>
            <a:r>
              <a:rPr lang="en-GB" u="sng" dirty="0" smtClean="0"/>
              <a:t>You will have 2 minutes.</a:t>
            </a:r>
            <a:endParaRPr lang="en-GB" u="sng" dirty="0"/>
          </a:p>
        </p:txBody>
      </p:sp>
      <p:pic>
        <p:nvPicPr>
          <p:cNvPr id="4" name="Picture 2" descr="Image result for 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523" y="2790825"/>
            <a:ext cx="264873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06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97" y="609600"/>
            <a:ext cx="10056823" cy="1356360"/>
          </a:xfrm>
        </p:spPr>
        <p:txBody>
          <a:bodyPr/>
          <a:lstStyle/>
          <a:p>
            <a:r>
              <a:rPr lang="en-GB" dirty="0"/>
              <a:t>Strategies to prevent violence - </a:t>
            </a:r>
            <a:r>
              <a:rPr lang="en-GB" dirty="0" smtClean="0"/>
              <a:t>spectators</a:t>
            </a:r>
            <a:endParaRPr lang="en-GB" dirty="0"/>
          </a:p>
        </p:txBody>
      </p:sp>
      <p:sp>
        <p:nvSpPr>
          <p:cNvPr id="3" name="Content Placeholder 2"/>
          <p:cNvSpPr>
            <a:spLocks noGrp="1"/>
          </p:cNvSpPr>
          <p:nvPr>
            <p:ph idx="1"/>
          </p:nvPr>
        </p:nvSpPr>
        <p:spPr>
          <a:xfrm>
            <a:off x="1143000" y="1828800"/>
            <a:ext cx="9872871" cy="4267200"/>
          </a:xfrm>
        </p:spPr>
        <p:txBody>
          <a:bodyPr>
            <a:normAutofit fontScale="92500" lnSpcReduction="10000"/>
          </a:bodyPr>
          <a:lstStyle/>
          <a:p>
            <a:r>
              <a:rPr lang="en-GB" dirty="0" smtClean="0"/>
              <a:t>Law enforcement prevents violence from happening before it potentially unfolds. Football spectators act 1989 allows police to arrest people that may be identified as hooligans/troublemakers, preventing them from travelling to games abroad.</a:t>
            </a:r>
          </a:p>
          <a:p>
            <a:endParaRPr lang="en-GB" dirty="0" smtClean="0"/>
          </a:p>
          <a:p>
            <a:r>
              <a:rPr lang="en-GB" dirty="0" smtClean="0"/>
              <a:t>The police may also apply bans to allow fans from attending matches at home or away. A football banning order may be made on conviction for a relevant offence or a civil application based on past violent conduct which was not convicted for.</a:t>
            </a:r>
            <a:r>
              <a:rPr lang="en-GB" dirty="0"/>
              <a:t> </a:t>
            </a:r>
            <a:endParaRPr lang="en-GB" dirty="0" smtClean="0"/>
          </a:p>
          <a:p>
            <a:endParaRPr lang="en-GB" dirty="0" smtClean="0"/>
          </a:p>
          <a:p>
            <a:r>
              <a:rPr lang="en-GB" dirty="0" smtClean="0"/>
              <a:t>Technological advances has decreased the amount of violence. CCTV/ Handheld or body cameras by the police.</a:t>
            </a:r>
          </a:p>
          <a:p>
            <a:r>
              <a:rPr lang="en-GB" dirty="0" smtClean="0"/>
              <a:t>Use of media and promotion of friendly rivalry between teams before fixtures.</a:t>
            </a:r>
          </a:p>
          <a:p>
            <a:r>
              <a:rPr lang="en-GB" dirty="0" smtClean="0"/>
              <a:t>Ensure that stadiums are not over sold to prevent overcrowding of fans.</a:t>
            </a:r>
          </a:p>
        </p:txBody>
      </p:sp>
    </p:spTree>
    <p:extLst>
      <p:ext uri="{BB962C8B-B14F-4D97-AF65-F5344CB8AC3E}">
        <p14:creationId xmlns:p14="http://schemas.microsoft.com/office/powerpoint/2010/main" val="4164851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Fold your pink A3 sheet.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 indent="0">
              <a:buNone/>
            </a:pPr>
            <a:r>
              <a:rPr lang="en-GB" dirty="0" smtClean="0"/>
              <a:t>We are going to do a quick true or false game to assess your knowledge of strategies to prevent violence.</a:t>
            </a:r>
          </a:p>
          <a:p>
            <a:pPr marL="45720" indent="0">
              <a:buNone/>
            </a:pPr>
            <a:endParaRPr lang="en-GB" dirty="0"/>
          </a:p>
          <a:p>
            <a:pPr marL="45720" indent="0">
              <a:buNone/>
            </a:pPr>
            <a:r>
              <a:rPr lang="en-GB" dirty="0" smtClean="0">
                <a:solidFill>
                  <a:srgbClr val="00B050"/>
                </a:solidFill>
              </a:rPr>
              <a:t>Green card = true</a:t>
            </a:r>
          </a:p>
          <a:p>
            <a:pPr marL="45720" indent="0">
              <a:buNone/>
            </a:pPr>
            <a:r>
              <a:rPr lang="en-GB" dirty="0" smtClean="0">
                <a:solidFill>
                  <a:srgbClr val="FF0000"/>
                </a:solidFill>
              </a:rPr>
              <a:t>Red Card = false</a:t>
            </a:r>
            <a:endParaRPr lang="en-GB" dirty="0">
              <a:solidFill>
                <a:srgbClr val="FF0000"/>
              </a:solidFill>
            </a:endParaRPr>
          </a:p>
        </p:txBody>
      </p:sp>
      <p:pic>
        <p:nvPicPr>
          <p:cNvPr id="5122" name="Picture 2" descr="Image result for true or 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365" y="2751304"/>
            <a:ext cx="5715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91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a:xfrm>
            <a:off x="1143001" y="2057400"/>
            <a:ext cx="6280484" cy="4038600"/>
          </a:xfrm>
        </p:spPr>
        <p:txBody>
          <a:bodyPr/>
          <a:lstStyle/>
          <a:p>
            <a:pPr marL="45720" indent="0">
              <a:buNone/>
            </a:pPr>
            <a:endParaRPr lang="en-GB" dirty="0" smtClean="0"/>
          </a:p>
          <a:p>
            <a:pPr marL="45720" indent="0">
              <a:buNone/>
            </a:pPr>
            <a:r>
              <a:rPr lang="en-GB" dirty="0" smtClean="0"/>
              <a:t>Performers should be educated to control their aggression to prevent violence in sport?</a:t>
            </a:r>
          </a:p>
          <a:p>
            <a:pPr marL="45720" indent="0">
              <a:buNone/>
            </a:pPr>
            <a:endParaRPr lang="en-GB" dirty="0"/>
          </a:p>
        </p:txBody>
      </p:sp>
      <p:pic>
        <p:nvPicPr>
          <p:cNvPr id="5"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t="9622" r="52828"/>
          <a:stretch/>
        </p:blipFill>
        <p:spPr bwMode="auto">
          <a:xfrm>
            <a:off x="7627186" y="2781717"/>
            <a:ext cx="2695909" cy="33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49909"/>
          <a:stretch/>
        </p:blipFill>
        <p:spPr bwMode="auto">
          <a:xfrm>
            <a:off x="8674766" y="2520314"/>
            <a:ext cx="2862681"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43001" y="2057400"/>
            <a:ext cx="6280484"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Font typeface="Corbel" pitchFamily="34" charset="0"/>
              <a:buNone/>
            </a:pPr>
            <a:endParaRPr lang="en-GB" dirty="0" smtClean="0"/>
          </a:p>
          <a:p>
            <a:pPr marL="45720" indent="0">
              <a:buFont typeface="Corbel" pitchFamily="34" charset="0"/>
              <a:buNone/>
            </a:pPr>
            <a:r>
              <a:rPr lang="en-GB" dirty="0" smtClean="0"/>
              <a:t>Law enforcement can not stop football fans from travelling abroad to games?</a:t>
            </a:r>
          </a:p>
          <a:p>
            <a:pPr marL="45720" indent="0">
              <a:buFont typeface="Corbel" pitchFamily="34" charset="0"/>
              <a:buNone/>
            </a:pPr>
            <a:endParaRPr lang="en-GB" dirty="0"/>
          </a:p>
        </p:txBody>
      </p:sp>
    </p:spTree>
    <p:extLst>
      <p:ext uri="{BB962C8B-B14F-4D97-AF65-F5344CB8AC3E}">
        <p14:creationId xmlns:p14="http://schemas.microsoft.com/office/powerpoint/2010/main" val="30671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49909"/>
          <a:stretch/>
        </p:blipFill>
        <p:spPr bwMode="auto">
          <a:xfrm>
            <a:off x="8674766" y="2520314"/>
            <a:ext cx="2862681"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43001" y="2057400"/>
            <a:ext cx="6280484"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Font typeface="Corbel" pitchFamily="34" charset="0"/>
              <a:buNone/>
            </a:pPr>
            <a:endParaRPr lang="en-GB" dirty="0" smtClean="0"/>
          </a:p>
          <a:p>
            <a:pPr marL="45720" indent="0">
              <a:buFont typeface="Corbel" pitchFamily="34" charset="0"/>
              <a:buNone/>
            </a:pPr>
            <a:r>
              <a:rPr lang="en-GB" dirty="0" smtClean="0"/>
              <a:t>Coaches and managers do not have control over the actions their players make.</a:t>
            </a:r>
          </a:p>
          <a:p>
            <a:pPr marL="45720" indent="0">
              <a:buFont typeface="Corbel" pitchFamily="34" charset="0"/>
              <a:buNone/>
            </a:pPr>
            <a:endParaRPr lang="en-GB" dirty="0"/>
          </a:p>
        </p:txBody>
      </p:sp>
    </p:spTree>
    <p:extLst>
      <p:ext uri="{BB962C8B-B14F-4D97-AF65-F5344CB8AC3E}">
        <p14:creationId xmlns:p14="http://schemas.microsoft.com/office/powerpoint/2010/main" val="34515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a:xfrm>
            <a:off x="1143001" y="2057400"/>
            <a:ext cx="6280484" cy="4038600"/>
          </a:xfrm>
        </p:spPr>
        <p:txBody>
          <a:bodyPr/>
          <a:lstStyle/>
          <a:p>
            <a:pPr marL="45720" indent="0">
              <a:buNone/>
            </a:pPr>
            <a:endParaRPr lang="en-GB" dirty="0" smtClean="0"/>
          </a:p>
          <a:p>
            <a:pPr marL="45720" indent="0">
              <a:buNone/>
            </a:pPr>
            <a:r>
              <a:rPr lang="en-GB" dirty="0" smtClean="0"/>
              <a:t>Technological advances is a strategy to prevent both player and spectator violence in sport?</a:t>
            </a:r>
          </a:p>
          <a:p>
            <a:pPr marL="45720" indent="0">
              <a:buNone/>
            </a:pPr>
            <a:endParaRPr lang="en-GB" dirty="0"/>
          </a:p>
        </p:txBody>
      </p:sp>
      <p:pic>
        <p:nvPicPr>
          <p:cNvPr id="5"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t="9622" r="52828"/>
          <a:stretch/>
        </p:blipFill>
        <p:spPr bwMode="auto">
          <a:xfrm>
            <a:off x="7627186" y="2781717"/>
            <a:ext cx="2695909" cy="33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endParaRPr lang="en-GB" dirty="0"/>
          </a:p>
        </p:txBody>
      </p:sp>
      <p:pic>
        <p:nvPicPr>
          <p:cNvPr id="4" name="Picture 2" descr="Image result for true or false"/>
          <p:cNvPicPr>
            <a:picLocks noChangeAspect="1" noChangeArrowheads="1"/>
          </p:cNvPicPr>
          <p:nvPr/>
        </p:nvPicPr>
        <p:blipFill rotWithShape="1">
          <a:blip r:embed="rId2">
            <a:extLst>
              <a:ext uri="{28A0092B-C50C-407E-A947-70E740481C1C}">
                <a14:useLocalDpi xmlns:a14="http://schemas.microsoft.com/office/drawing/2010/main" val="0"/>
              </a:ext>
            </a:extLst>
          </a:blip>
          <a:srcRect l="49909"/>
          <a:stretch/>
        </p:blipFill>
        <p:spPr bwMode="auto">
          <a:xfrm>
            <a:off x="8674766" y="2520314"/>
            <a:ext cx="2862681"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43001" y="2057400"/>
            <a:ext cx="6280484"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Font typeface="Corbel" pitchFamily="34" charset="0"/>
              <a:buNone/>
            </a:pPr>
            <a:endParaRPr lang="en-GB" dirty="0" smtClean="0"/>
          </a:p>
          <a:p>
            <a:pPr marL="45720" indent="0">
              <a:buFont typeface="Corbel" pitchFamily="34" charset="0"/>
              <a:buNone/>
            </a:pPr>
            <a:r>
              <a:rPr lang="en-GB" dirty="0" smtClean="0"/>
              <a:t>Violence caused by recreational drugs and alcohol can not be prevented in sport?</a:t>
            </a:r>
          </a:p>
          <a:p>
            <a:pPr marL="45720" indent="0">
              <a:buFont typeface="Corbel" pitchFamily="34" charset="0"/>
              <a:buNone/>
            </a:pPr>
            <a:endParaRPr lang="en-GB" dirty="0"/>
          </a:p>
        </p:txBody>
      </p:sp>
    </p:spTree>
    <p:extLst>
      <p:ext uri="{BB962C8B-B14F-4D97-AF65-F5344CB8AC3E}">
        <p14:creationId xmlns:p14="http://schemas.microsoft.com/office/powerpoint/2010/main" val="4732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did you score??</a:t>
            </a:r>
            <a:endParaRPr lang="en-GB" dirty="0"/>
          </a:p>
        </p:txBody>
      </p:sp>
      <p:sp>
        <p:nvSpPr>
          <p:cNvPr id="3" name="Content Placeholder 2"/>
          <p:cNvSpPr>
            <a:spLocks noGrp="1"/>
          </p:cNvSpPr>
          <p:nvPr>
            <p:ph idx="1"/>
          </p:nvPr>
        </p:nvSpPr>
        <p:spPr>
          <a:xfrm>
            <a:off x="1143001" y="2057400"/>
            <a:ext cx="5883442" cy="4038600"/>
          </a:xfrm>
        </p:spPr>
        <p:txBody>
          <a:bodyPr/>
          <a:lstStyle/>
          <a:p>
            <a:pPr marL="45720" indent="0">
              <a:buNone/>
            </a:pPr>
            <a:endParaRPr lang="en-GB" dirty="0" smtClean="0"/>
          </a:p>
          <a:p>
            <a:pPr marL="45720" indent="0">
              <a:buNone/>
            </a:pPr>
            <a:r>
              <a:rPr lang="en-GB" dirty="0" smtClean="0"/>
              <a:t>There was 10 points available in this activity. </a:t>
            </a:r>
          </a:p>
          <a:p>
            <a:pPr marL="45720" indent="0">
              <a:buNone/>
            </a:pPr>
            <a:endParaRPr lang="en-GB" dirty="0"/>
          </a:p>
          <a:p>
            <a:pPr marL="45720" indent="0">
              <a:buNone/>
            </a:pPr>
            <a:r>
              <a:rPr lang="en-GB" dirty="0" smtClean="0"/>
              <a:t>What did you score out of 10?</a:t>
            </a:r>
          </a:p>
          <a:p>
            <a:pPr marL="45720" indent="0">
              <a:buNone/>
            </a:pPr>
            <a:endParaRPr lang="en-GB" dirty="0"/>
          </a:p>
          <a:p>
            <a:pPr marL="45720" indent="0">
              <a:buNone/>
            </a:pPr>
            <a:r>
              <a:rPr lang="en-GB" dirty="0" smtClean="0"/>
              <a:t>Can you work that out as a percentage?</a:t>
            </a:r>
            <a:endParaRPr lang="en-GB" dirty="0"/>
          </a:p>
        </p:txBody>
      </p:sp>
      <p:pic>
        <p:nvPicPr>
          <p:cNvPr id="4098" name="Picture 2" descr="Image result for mat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851" y="2057400"/>
            <a:ext cx="3631705" cy="451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14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pPr marL="45720" indent="0">
              <a:buNone/>
            </a:pPr>
            <a:r>
              <a:rPr lang="en-GB" dirty="0" smtClean="0"/>
              <a:t>On the white A4 sheet there is 4 table’s (labelled clip 1, clip 2).</a:t>
            </a:r>
          </a:p>
          <a:p>
            <a:pPr marL="45720" indent="0">
              <a:buNone/>
            </a:pPr>
            <a:endParaRPr lang="en-GB" dirty="0"/>
          </a:p>
          <a:p>
            <a:pPr marL="45720" indent="0">
              <a:buNone/>
            </a:pPr>
            <a:r>
              <a:rPr lang="en-GB" dirty="0" smtClean="0"/>
              <a:t>I will show you 4 clips. You must write down what happened and explain in detail what happens in the clip.</a:t>
            </a:r>
          </a:p>
          <a:p>
            <a:pPr marL="45720" indent="0">
              <a:buNone/>
            </a:pPr>
            <a:endParaRPr lang="en-GB" dirty="0"/>
          </a:p>
          <a:p>
            <a:pPr marL="45720" indent="0">
              <a:buNone/>
            </a:pPr>
            <a:r>
              <a:rPr lang="en-GB" dirty="0" smtClean="0"/>
              <a:t>After I have played all 4 clips, you and your partner can fill in the tables as to what you think the causes, implications and strategies to prevent this violence from happening again are.</a:t>
            </a:r>
          </a:p>
          <a:p>
            <a:pPr marL="45720" indent="0">
              <a:buNone/>
            </a:pPr>
            <a:endParaRPr lang="en-GB" dirty="0"/>
          </a:p>
          <a:p>
            <a:pPr marL="45720" indent="0">
              <a:buNone/>
            </a:pPr>
            <a:endParaRPr lang="en-GB" dirty="0"/>
          </a:p>
        </p:txBody>
      </p:sp>
    </p:spTree>
    <p:extLst>
      <p:ext uri="{BB962C8B-B14F-4D97-AF65-F5344CB8AC3E}">
        <p14:creationId xmlns:p14="http://schemas.microsoft.com/office/powerpoint/2010/main" val="3513833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1143000" y="2839452"/>
            <a:ext cx="9872871" cy="3256547"/>
          </a:xfrm>
        </p:spPr>
        <p:txBody>
          <a:bodyPr/>
          <a:lstStyle/>
          <a:p>
            <a:pPr marL="45720" indent="0">
              <a:buNone/>
            </a:pPr>
            <a:r>
              <a:rPr lang="en-GB" dirty="0">
                <a:hlinkClick r:id="rId2"/>
              </a:rPr>
              <a:t>https://</a:t>
            </a:r>
            <a:r>
              <a:rPr lang="en-GB" dirty="0" smtClean="0">
                <a:hlinkClick r:id="rId2"/>
              </a:rPr>
              <a:t>www.youtube.com/watch?v=ns5_qNBxXTA</a:t>
            </a:r>
            <a:endParaRPr lang="en-GB" dirty="0" smtClean="0"/>
          </a:p>
          <a:p>
            <a:pPr marL="45720" indent="0">
              <a:buNone/>
            </a:pPr>
            <a:r>
              <a:rPr lang="en-GB" dirty="0" smtClean="0"/>
              <a:t>Who does it involve? What happened?</a:t>
            </a:r>
          </a:p>
          <a:p>
            <a:pPr marL="45720" indent="0">
              <a:buNone/>
            </a:pPr>
            <a:r>
              <a:rPr lang="en-GB" dirty="0" smtClean="0"/>
              <a:t>Causes?</a:t>
            </a:r>
          </a:p>
          <a:p>
            <a:pPr marL="45720" indent="0">
              <a:buNone/>
            </a:pPr>
            <a:r>
              <a:rPr lang="en-GB" dirty="0" smtClean="0"/>
              <a:t>Implications?</a:t>
            </a:r>
          </a:p>
          <a:p>
            <a:pPr marL="45720" indent="0">
              <a:buNone/>
            </a:pPr>
            <a:r>
              <a:rPr lang="en-GB" dirty="0" smtClean="0"/>
              <a:t>Strategies to prevent?</a:t>
            </a:r>
            <a:endParaRPr lang="en-GB" dirty="0"/>
          </a:p>
        </p:txBody>
      </p:sp>
    </p:spTree>
    <p:extLst>
      <p:ext uri="{BB962C8B-B14F-4D97-AF65-F5344CB8AC3E}">
        <p14:creationId xmlns:p14="http://schemas.microsoft.com/office/powerpoint/2010/main" val="688723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clips:</a:t>
            </a:r>
            <a:endParaRPr lang="en-GB" dirty="0"/>
          </a:p>
        </p:txBody>
      </p:sp>
      <p:sp>
        <p:nvSpPr>
          <p:cNvPr id="3" name="Content Placeholder 2"/>
          <p:cNvSpPr>
            <a:spLocks noGrp="1"/>
          </p:cNvSpPr>
          <p:nvPr>
            <p:ph idx="1"/>
          </p:nvPr>
        </p:nvSpPr>
        <p:spPr/>
        <p:txBody>
          <a:bodyPr/>
          <a:lstStyle/>
          <a:p>
            <a:pPr marL="45720" indent="0">
              <a:buNone/>
            </a:pPr>
            <a:endParaRPr lang="en-GB" dirty="0" smtClean="0"/>
          </a:p>
          <a:p>
            <a:pPr marL="45720" indent="0">
              <a:buNone/>
            </a:pPr>
            <a:r>
              <a:rPr lang="en-GB" dirty="0" smtClean="0"/>
              <a:t>Clip 1 : </a:t>
            </a:r>
            <a:r>
              <a:rPr lang="en-GB" dirty="0">
                <a:hlinkClick r:id="rId2"/>
              </a:rPr>
              <a:t>https://www.youtube.com/watch?v=EbJk62ukCVE</a:t>
            </a:r>
            <a:r>
              <a:rPr lang="en-GB" dirty="0"/>
              <a:t> </a:t>
            </a:r>
            <a:endParaRPr lang="en-GB" dirty="0" smtClean="0"/>
          </a:p>
          <a:p>
            <a:pPr marL="45720" indent="0">
              <a:buNone/>
            </a:pPr>
            <a:endParaRPr lang="en-GB" dirty="0"/>
          </a:p>
          <a:p>
            <a:pPr marL="45720" indent="0">
              <a:buNone/>
            </a:pPr>
            <a:r>
              <a:rPr lang="en-GB" dirty="0" smtClean="0"/>
              <a:t>Clip 2: </a:t>
            </a:r>
            <a:r>
              <a:rPr lang="en-GB" dirty="0">
                <a:hlinkClick r:id="rId3"/>
              </a:rPr>
              <a:t>https://www.youtube.com/watch?v=Hp8Tb2gWwRo</a:t>
            </a:r>
            <a:r>
              <a:rPr lang="en-GB" dirty="0"/>
              <a:t> </a:t>
            </a:r>
            <a:endParaRPr lang="en-GB" dirty="0" smtClean="0"/>
          </a:p>
          <a:p>
            <a:pPr marL="45720" indent="0">
              <a:buNone/>
            </a:pPr>
            <a:endParaRPr lang="en-GB" dirty="0"/>
          </a:p>
          <a:p>
            <a:pPr marL="45720" indent="0">
              <a:buNone/>
            </a:pPr>
            <a:r>
              <a:rPr lang="en-GB" dirty="0" smtClean="0"/>
              <a:t>Clip 3: </a:t>
            </a:r>
            <a:r>
              <a:rPr lang="en-GB" dirty="0">
                <a:hlinkClick r:id="rId4"/>
              </a:rPr>
              <a:t>https://www.youtube.com/watch?v=Pv2N0kK6zbw</a:t>
            </a:r>
            <a:r>
              <a:rPr lang="en-GB" dirty="0"/>
              <a:t> </a:t>
            </a:r>
            <a:endParaRPr lang="en-GB" dirty="0" smtClean="0"/>
          </a:p>
          <a:p>
            <a:pPr marL="45720" indent="0">
              <a:buNone/>
            </a:pPr>
            <a:endParaRPr lang="en-GB" dirty="0"/>
          </a:p>
          <a:p>
            <a:pPr marL="45720" indent="0">
              <a:buNone/>
            </a:pPr>
            <a:r>
              <a:rPr lang="en-GB" dirty="0" smtClean="0"/>
              <a:t>Clip 4: </a:t>
            </a:r>
            <a:r>
              <a:rPr lang="en-GB" dirty="0">
                <a:hlinkClick r:id="rId5"/>
              </a:rPr>
              <a:t>https://www.youtube.com/watch?v=4WcvUrNuZ4U</a:t>
            </a:r>
            <a:endParaRPr lang="en-GB" dirty="0"/>
          </a:p>
        </p:txBody>
      </p:sp>
    </p:spTree>
    <p:extLst>
      <p:ext uri="{BB962C8B-B14F-4D97-AF65-F5344CB8AC3E}">
        <p14:creationId xmlns:p14="http://schemas.microsoft.com/office/powerpoint/2010/main" val="3655341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 indent="0">
              <a:buNone/>
            </a:pPr>
            <a:r>
              <a:rPr lang="en-GB" dirty="0">
                <a:hlinkClick r:id="rId2" tooltip="https://www.youtube.com/watch?v=wDo26ZqUO48&#10;Cmd+Click or tap to follow the link"/>
              </a:rPr>
              <a:t>https://www.youtube.com/watch?v=wDo26ZqUO48</a:t>
            </a:r>
            <a:r>
              <a:rPr lang="en-GB" dirty="0"/>
              <a:t> </a:t>
            </a:r>
            <a:r>
              <a:rPr lang="en-GB" dirty="0" smtClean="0"/>
              <a:t> (</a:t>
            </a:r>
            <a:r>
              <a:rPr lang="en-GB" dirty="0" err="1" smtClean="0"/>
              <a:t>roy</a:t>
            </a:r>
            <a:r>
              <a:rPr lang="en-GB" dirty="0" smtClean="0"/>
              <a:t> </a:t>
            </a:r>
            <a:r>
              <a:rPr lang="en-GB" dirty="0" err="1" smtClean="0"/>
              <a:t>keane</a:t>
            </a:r>
            <a:r>
              <a:rPr lang="en-GB" dirty="0" smtClean="0"/>
              <a:t>)</a:t>
            </a:r>
          </a:p>
          <a:p>
            <a:pPr marL="45720" indent="0">
              <a:buNone/>
            </a:pPr>
            <a:endParaRPr lang="en-GB" dirty="0"/>
          </a:p>
          <a:p>
            <a:pPr marL="45720" indent="0">
              <a:buNone/>
            </a:pPr>
            <a:r>
              <a:rPr lang="en-GB" dirty="0">
                <a:hlinkClick r:id="rId3"/>
              </a:rPr>
              <a:t>https://</a:t>
            </a:r>
            <a:r>
              <a:rPr lang="en-GB" dirty="0" smtClean="0">
                <a:hlinkClick r:id="rId3"/>
              </a:rPr>
              <a:t>www.youtube.com/watch?v=Uy31pdfntUw</a:t>
            </a:r>
            <a:r>
              <a:rPr lang="en-GB" dirty="0" smtClean="0"/>
              <a:t> (Suarez ) </a:t>
            </a:r>
          </a:p>
          <a:p>
            <a:pPr marL="45720" indent="0">
              <a:buNone/>
            </a:pPr>
            <a:endParaRPr lang="en-GB" dirty="0"/>
          </a:p>
          <a:p>
            <a:pPr marL="45720" indent="0">
              <a:buNone/>
            </a:pPr>
            <a:endParaRPr lang="en-GB" dirty="0" smtClean="0"/>
          </a:p>
          <a:p>
            <a:pPr marL="45720" indent="0">
              <a:buNone/>
            </a:pPr>
            <a:endParaRPr lang="en-GB" dirty="0"/>
          </a:p>
        </p:txBody>
      </p:sp>
    </p:spTree>
    <p:extLst>
      <p:ext uri="{BB962C8B-B14F-4D97-AF65-F5344CB8AC3E}">
        <p14:creationId xmlns:p14="http://schemas.microsoft.com/office/powerpoint/2010/main" val="1532772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666" y="832756"/>
            <a:ext cx="9966960" cy="1239017"/>
          </a:xfrm>
        </p:spPr>
        <p:txBody>
          <a:bodyPr/>
          <a:lstStyle/>
          <a:p>
            <a:r>
              <a:rPr lang="en-GB" dirty="0" smtClean="0"/>
              <a:t>Violence in sport</a:t>
            </a:r>
            <a:endParaRPr lang="en-GB"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25" y="2255812"/>
            <a:ext cx="5243621" cy="4118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iolence in 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146" y="2255812"/>
            <a:ext cx="4762500" cy="411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2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1334" y="689081"/>
            <a:ext cx="9420390" cy="5633892"/>
          </a:xfrm>
          <a:prstGeom prst="rect">
            <a:avLst/>
          </a:prstGeom>
        </p:spPr>
      </p:pic>
      <p:sp>
        <p:nvSpPr>
          <p:cNvPr id="5" name="Rectangle 4"/>
          <p:cNvSpPr/>
          <p:nvPr/>
        </p:nvSpPr>
        <p:spPr>
          <a:xfrm>
            <a:off x="4004442" y="3326524"/>
            <a:ext cx="6164318" cy="176573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49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1143000" y="1763486"/>
            <a:ext cx="9872871" cy="4332514"/>
          </a:xfrm>
        </p:spPr>
        <p:txBody>
          <a:bodyPr/>
          <a:lstStyle/>
          <a:p>
            <a:endParaRPr lang="en-GB" dirty="0" smtClean="0">
              <a:latin typeface="Arial" panose="020B0604020202020204" pitchFamily="34" charset="0"/>
              <a:cs typeface="Arial" panose="020B0604020202020204" pitchFamily="34" charset="0"/>
            </a:endParaRPr>
          </a:p>
          <a:p>
            <a:pPr marL="45720" indent="0">
              <a:buNone/>
            </a:pPr>
            <a:r>
              <a:rPr lang="en-GB" dirty="0" smtClean="0">
                <a:latin typeface="Arial" panose="020B0604020202020204" pitchFamily="34" charset="0"/>
                <a:cs typeface="Arial" panose="020B0604020202020204" pitchFamily="34" charset="0"/>
              </a:rPr>
              <a:t>LO1 : To be able to identify the causes of violence in relation to players and spectators.</a:t>
            </a:r>
          </a:p>
          <a:p>
            <a:pPr marL="45720" indent="0">
              <a:buNone/>
            </a:pPr>
            <a:endParaRPr lang="en-GB" dirty="0">
              <a:latin typeface="Arial" panose="020B0604020202020204" pitchFamily="34" charset="0"/>
              <a:cs typeface="Arial" panose="020B0604020202020204" pitchFamily="34" charset="0"/>
            </a:endParaRPr>
          </a:p>
          <a:p>
            <a:pPr marL="45720" indent="0">
              <a:buNone/>
            </a:pPr>
            <a:r>
              <a:rPr lang="en-GB" dirty="0" smtClean="0">
                <a:latin typeface="Arial" panose="020B0604020202020204" pitchFamily="34" charset="0"/>
                <a:cs typeface="Arial" panose="020B0604020202020204" pitchFamily="34" charset="0"/>
              </a:rPr>
              <a:t>LO2: To be able to explain what the implications of violence on the sport, society and performers.</a:t>
            </a:r>
          </a:p>
          <a:p>
            <a:pPr marL="45720" indent="0">
              <a:buNone/>
            </a:pPr>
            <a:endParaRPr lang="en-GB" dirty="0">
              <a:latin typeface="Arial" panose="020B0604020202020204" pitchFamily="34" charset="0"/>
              <a:cs typeface="Arial" panose="020B0604020202020204" pitchFamily="34" charset="0"/>
            </a:endParaRPr>
          </a:p>
          <a:p>
            <a:pPr marL="45720" indent="0">
              <a:buNone/>
            </a:pPr>
            <a:r>
              <a:rPr lang="en-GB" dirty="0" smtClean="0">
                <a:latin typeface="Arial" panose="020B0604020202020204" pitchFamily="34" charset="0"/>
                <a:cs typeface="Arial" panose="020B0604020202020204" pitchFamily="34" charset="0"/>
              </a:rPr>
              <a:t>LO3: To identify strategies to prevent violence in relation to players and spectators.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73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05852"/>
            <a:ext cx="9875520" cy="1356360"/>
          </a:xfrm>
        </p:spPr>
        <p:txBody>
          <a:bodyPr/>
          <a:lstStyle/>
          <a:p>
            <a:r>
              <a:rPr lang="en-GB" dirty="0" smtClean="0"/>
              <a:t>How do we define violence?</a:t>
            </a:r>
            <a:endParaRPr lang="en-GB" dirty="0"/>
          </a:p>
        </p:txBody>
      </p:sp>
      <p:sp>
        <p:nvSpPr>
          <p:cNvPr id="3" name="Content Placeholder 2"/>
          <p:cNvSpPr>
            <a:spLocks noGrp="1"/>
          </p:cNvSpPr>
          <p:nvPr>
            <p:ph idx="1"/>
          </p:nvPr>
        </p:nvSpPr>
        <p:spPr>
          <a:xfrm>
            <a:off x="1143000" y="3814010"/>
            <a:ext cx="9872871" cy="1864895"/>
          </a:xfrm>
          <a:ln w="28575">
            <a:solidFill>
              <a:schemeClr val="accent2">
                <a:lumMod val="75000"/>
              </a:schemeClr>
            </a:solidFill>
          </a:ln>
        </p:spPr>
        <p:txBody>
          <a:bodyPr/>
          <a:lstStyle/>
          <a:p>
            <a:pPr marL="45720" indent="0">
              <a:buNone/>
            </a:pPr>
            <a:endParaRPr lang="en-GB" b="1" u="sng" dirty="0" smtClean="0"/>
          </a:p>
          <a:p>
            <a:pPr marL="45720" indent="0">
              <a:buNone/>
            </a:pPr>
            <a:r>
              <a:rPr lang="en-GB" b="1" u="sng" dirty="0" smtClean="0"/>
              <a:t>Violence: </a:t>
            </a:r>
            <a:r>
              <a:rPr lang="en-GB" dirty="0" smtClean="0"/>
              <a:t>Physical force that is directed towards harming another individual or groups of individuals and can cause injury or death. </a:t>
            </a:r>
          </a:p>
          <a:p>
            <a:pPr marL="45720" indent="0">
              <a:buNone/>
            </a:pPr>
            <a:endParaRPr lang="en-GB" dirty="0"/>
          </a:p>
        </p:txBody>
      </p:sp>
      <p:sp>
        <p:nvSpPr>
          <p:cNvPr id="4" name="TextBox 3"/>
          <p:cNvSpPr txBox="1"/>
          <p:nvPr/>
        </p:nvSpPr>
        <p:spPr>
          <a:xfrm>
            <a:off x="1140351" y="2522612"/>
            <a:ext cx="9769642" cy="830997"/>
          </a:xfrm>
          <a:prstGeom prst="rect">
            <a:avLst/>
          </a:prstGeom>
          <a:noFill/>
        </p:spPr>
        <p:txBody>
          <a:bodyPr wrap="square" rtlCol="0">
            <a:spAutoFit/>
          </a:bodyPr>
          <a:lstStyle/>
          <a:p>
            <a:r>
              <a:rPr lang="en-GB" sz="2400" dirty="0" smtClean="0"/>
              <a:t>On your mini whiteboards, can you and your partner write me a definition of violence.</a:t>
            </a:r>
            <a:endParaRPr lang="en-GB" sz="2400" dirty="0"/>
          </a:p>
        </p:txBody>
      </p:sp>
    </p:spTree>
    <p:extLst>
      <p:ext uri="{BB962C8B-B14F-4D97-AF65-F5344CB8AC3E}">
        <p14:creationId xmlns:p14="http://schemas.microsoft.com/office/powerpoint/2010/main" val="1941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violence</a:t>
            </a:r>
            <a:endParaRPr lang="en-GB" dirty="0"/>
          </a:p>
        </p:txBody>
      </p:sp>
      <p:sp>
        <p:nvSpPr>
          <p:cNvPr id="3" name="Content Placeholder 2"/>
          <p:cNvSpPr>
            <a:spLocks noGrp="1"/>
          </p:cNvSpPr>
          <p:nvPr>
            <p:ph idx="1"/>
          </p:nvPr>
        </p:nvSpPr>
        <p:spPr>
          <a:xfrm>
            <a:off x="782988" y="1964174"/>
            <a:ext cx="6232358" cy="4038600"/>
          </a:xfrm>
        </p:spPr>
        <p:txBody>
          <a:bodyPr/>
          <a:lstStyle/>
          <a:p>
            <a:pPr marL="45720" indent="0">
              <a:buNone/>
            </a:pPr>
            <a:endParaRPr lang="en-GB" dirty="0"/>
          </a:p>
          <a:p>
            <a:pPr marL="45720" indent="0">
              <a:buNone/>
            </a:pPr>
            <a:r>
              <a:rPr lang="en-GB" dirty="0" smtClean="0"/>
              <a:t>You must be able to identify the causes of violence in sport. </a:t>
            </a:r>
          </a:p>
          <a:p>
            <a:pPr marL="45720" indent="0">
              <a:buNone/>
            </a:pPr>
            <a:endParaRPr lang="en-GB" dirty="0"/>
          </a:p>
          <a:p>
            <a:pPr marL="45720" indent="0">
              <a:buNone/>
            </a:pPr>
            <a:r>
              <a:rPr lang="en-GB" dirty="0" smtClean="0"/>
              <a:t>On your mini whiteboards when I say go. Try to name as many causes for violence in sport as you can.</a:t>
            </a:r>
          </a:p>
          <a:p>
            <a:pPr marL="45720" indent="0">
              <a:buNone/>
            </a:pPr>
            <a:endParaRPr lang="en-GB" dirty="0"/>
          </a:p>
          <a:p>
            <a:pPr marL="45720" indent="0">
              <a:buNone/>
            </a:pPr>
            <a:r>
              <a:rPr lang="en-GB" dirty="0" smtClean="0"/>
              <a:t>You will have 1 minute. </a:t>
            </a:r>
            <a:endParaRPr lang="en-GB" dirty="0"/>
          </a:p>
        </p:txBody>
      </p:sp>
      <p:sp>
        <p:nvSpPr>
          <p:cNvPr id="4" name="Rectangle 3"/>
          <p:cNvSpPr/>
          <p:nvPr/>
        </p:nvSpPr>
        <p:spPr>
          <a:xfrm>
            <a:off x="2101479" y="6002774"/>
            <a:ext cx="5273880" cy="369332"/>
          </a:xfrm>
          <a:prstGeom prst="rect">
            <a:avLst/>
          </a:prstGeom>
        </p:spPr>
        <p:txBody>
          <a:bodyPr wrap="none">
            <a:spAutoFit/>
          </a:bodyPr>
          <a:lstStyle/>
          <a:p>
            <a:r>
              <a:rPr lang="en-GB" dirty="0"/>
              <a:t>http://www.online-stopwatch.com/countdown-timer/</a:t>
            </a:r>
          </a:p>
        </p:txBody>
      </p:sp>
      <p:pic>
        <p:nvPicPr>
          <p:cNvPr id="1026" name="Picture 2" descr="Image result for 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302" y="1350563"/>
            <a:ext cx="3728230" cy="465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8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1144</TotalTime>
  <Words>1788</Words>
  <Application>Microsoft Office PowerPoint</Application>
  <PresentationFormat>Widescreen</PresentationFormat>
  <Paragraphs>235</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Corbel</vt:lpstr>
      <vt:lpstr>Basis</vt:lpstr>
      <vt:lpstr>PowerPoint Presentation</vt:lpstr>
      <vt:lpstr>PowerPoint Presentation</vt:lpstr>
      <vt:lpstr>PowerPoint Presentation</vt:lpstr>
      <vt:lpstr>What did you score??</vt:lpstr>
      <vt:lpstr>Violence in sport</vt:lpstr>
      <vt:lpstr>PowerPoint Presentation</vt:lpstr>
      <vt:lpstr>Learning outcomes</vt:lpstr>
      <vt:lpstr>How do we define violence?</vt:lpstr>
      <vt:lpstr>Causes of violence</vt:lpstr>
      <vt:lpstr>Causes of violence in sport</vt:lpstr>
      <vt:lpstr>Activity</vt:lpstr>
      <vt:lpstr>Causes of violence in sport - Players</vt:lpstr>
      <vt:lpstr>Causes of violence in sport - spectators</vt:lpstr>
      <vt:lpstr>Spectators</vt:lpstr>
      <vt:lpstr>Fold your pink A3 sheet.</vt:lpstr>
      <vt:lpstr>True or false….</vt:lpstr>
      <vt:lpstr>True or false….</vt:lpstr>
      <vt:lpstr>True or false….</vt:lpstr>
      <vt:lpstr>True or false….</vt:lpstr>
      <vt:lpstr>True or false….</vt:lpstr>
      <vt:lpstr>Implications of violence in sport</vt:lpstr>
      <vt:lpstr>Implications of violence in sport</vt:lpstr>
      <vt:lpstr>Activity</vt:lpstr>
      <vt:lpstr>Implications of violence in sport - Society</vt:lpstr>
      <vt:lpstr>Implications of violence in sport - performers</vt:lpstr>
      <vt:lpstr>PowerPoint Presentation</vt:lpstr>
      <vt:lpstr>Implications of violence - sport</vt:lpstr>
      <vt:lpstr>PowerPoint Presentation</vt:lpstr>
      <vt:lpstr>Society</vt:lpstr>
      <vt:lpstr>Activity</vt:lpstr>
      <vt:lpstr>Strategies to prevent violence - players</vt:lpstr>
      <vt:lpstr>Activity</vt:lpstr>
      <vt:lpstr>Strategies to prevent violence - spectators</vt:lpstr>
      <vt:lpstr>Fold your pink A3 sheet.</vt:lpstr>
      <vt:lpstr>True or false….</vt:lpstr>
      <vt:lpstr>True or false….</vt:lpstr>
      <vt:lpstr>True or false….</vt:lpstr>
      <vt:lpstr>True or false….</vt:lpstr>
      <vt:lpstr>True or false….</vt:lpstr>
      <vt:lpstr>Activity</vt:lpstr>
      <vt:lpstr>Example</vt:lpstr>
      <vt:lpstr>Video clips: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in sport</dc:title>
  <dc:creator>Jay Green</dc:creator>
  <cp:lastModifiedBy>Jay Green</cp:lastModifiedBy>
  <cp:revision>37</cp:revision>
  <dcterms:created xsi:type="dcterms:W3CDTF">2017-03-20T12:33:30Z</dcterms:created>
  <dcterms:modified xsi:type="dcterms:W3CDTF">2017-03-23T10:42:23Z</dcterms:modified>
</cp:coreProperties>
</file>